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60" r:id="rId4"/>
    <p:sldId id="261" r:id="rId5"/>
    <p:sldId id="262" r:id="rId6"/>
    <p:sldId id="264" r:id="rId7"/>
    <p:sldId id="257" r:id="rId8"/>
    <p:sldId id="263" r:id="rId9"/>
    <p:sldId id="258" r:id="rId10"/>
    <p:sldId id="265" r:id="rId11"/>
    <p:sldId id="266" r:id="rId12"/>
    <p:sldId id="267" r:id="rId13"/>
    <p:sldId id="268" r:id="rId14"/>
    <p:sldId id="272" r:id="rId15"/>
    <p:sldId id="269" r:id="rId16"/>
    <p:sldId id="273" r:id="rId17"/>
    <p:sldId id="270" r:id="rId18"/>
    <p:sldId id="274" r:id="rId19"/>
    <p:sldId id="271" r:id="rId20"/>
    <p:sldId id="275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Temáticos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Plan1!$B$2</c:f>
              <c:numCache>
                <c:formatCode>General</c:formatCode>
                <c:ptCount val="1"/>
                <c:pt idx="0">
                  <c:v>377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CEPID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Plan1!$C$2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89458664"/>
        <c:axId val="189460624"/>
        <c:axId val="0"/>
      </c:bar3DChart>
      <c:catAx>
        <c:axId val="189458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9460624"/>
        <c:crosses val="autoZero"/>
        <c:auto val="1"/>
        <c:lblAlgn val="ctr"/>
        <c:lblOffset val="100"/>
        <c:noMultiLvlLbl val="0"/>
      </c:catAx>
      <c:valAx>
        <c:axId val="1894606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458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Composição</a:t>
            </a:r>
            <a:r>
              <a:rPr lang="en-US" dirty="0" smtClean="0"/>
              <a:t> do </a:t>
            </a:r>
            <a:r>
              <a:rPr lang="en-US" dirty="0" err="1" smtClean="0"/>
              <a:t>CeMEAI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ofPieChart>
        <c:ofPieType val="pie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Pesquisadores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0"/>
                  <c:y val="2.76324009483135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ICMC</a:t>
                    </a:r>
                    <a:r>
                      <a:rPr lang="en-US" baseline="0" smtClean="0"/>
                      <a:t>; </a:t>
                    </a:r>
                    <a:fld id="{BA9289D4-BE69-44A7-94F0-6957567D4AB2}" type="VALUE">
                      <a:rPr lang="en-US" baseline="0"/>
                      <a:pPr/>
                      <a:t>[VALOR]</a:t>
                    </a:fld>
                    <a:endParaRPr lang="en-US" baseline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Plan1!$A$2:$A$11</c:f>
              <c:strCache>
                <c:ptCount val="10"/>
                <c:pt idx="0">
                  <c:v>Unicamp</c:v>
                </c:pt>
                <c:pt idx="1">
                  <c:v>USP-Outras</c:v>
                </c:pt>
                <c:pt idx="2">
                  <c:v>UFSCar</c:v>
                </c:pt>
                <c:pt idx="3">
                  <c:v>UNESP</c:v>
                </c:pt>
                <c:pt idx="4">
                  <c:v>IAE</c:v>
                </c:pt>
                <c:pt idx="5">
                  <c:v>Outras</c:v>
                </c:pt>
                <c:pt idx="6">
                  <c:v>SME</c:v>
                </c:pt>
                <c:pt idx="7">
                  <c:v>SCC</c:v>
                </c:pt>
                <c:pt idx="8">
                  <c:v>SSC</c:v>
                </c:pt>
                <c:pt idx="9">
                  <c:v>Aposentados</c:v>
                </c:pt>
              </c:strCache>
            </c:strRef>
          </c:cat>
          <c:val>
            <c:numRef>
              <c:f>Plan1!$B$2:$B$11</c:f>
              <c:numCache>
                <c:formatCode>General</c:formatCode>
                <c:ptCount val="10"/>
                <c:pt idx="0">
                  <c:v>10</c:v>
                </c:pt>
                <c:pt idx="1">
                  <c:v>8</c:v>
                </c:pt>
                <c:pt idx="2">
                  <c:v>8</c:v>
                </c:pt>
                <c:pt idx="3">
                  <c:v>6</c:v>
                </c:pt>
                <c:pt idx="4">
                  <c:v>6</c:v>
                </c:pt>
                <c:pt idx="5">
                  <c:v>4</c:v>
                </c:pt>
                <c:pt idx="6">
                  <c:v>24</c:v>
                </c:pt>
                <c:pt idx="7">
                  <c:v>6</c:v>
                </c:pt>
                <c:pt idx="8">
                  <c:v>5</c:v>
                </c:pt>
                <c:pt idx="9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5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00F61-1A9A-4459-B48A-C6B7E760D7BB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6130A-6CA6-4A94-A8CF-479BFA6CB2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356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IMU –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International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Mathematical</a:t>
            </a:r>
            <a:r>
              <a:rPr lang="pt-BR" baseline="0" dirty="0" smtClean="0"/>
              <a:t> Union - http://www.mathunion.org/members/countries/list/sorted-by-groups/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Grupo V – Canadá, China, França, Alemanha,  Israel, Itália, Japão, Rússia, Reino Unido e EUA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Grupo IV – Austrália, Brasil, Índia,  Irã, Coréia do Sul, Holanda, Polônia, Espanha, Suécia e Suíça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A5744-1795-4998-86BB-FC847694543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833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[Vídeo]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A5744-1795-4998-86BB-FC847694543B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472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Centros Internacionais com propósitos semelhantes ao </a:t>
            </a:r>
            <a:r>
              <a:rPr lang="pt-BR" dirty="0" err="1" smtClean="0"/>
              <a:t>CeMEAI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A5744-1795-4998-86BB-FC847694543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37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Unesp – Presidente Prudente</a:t>
            </a:r>
          </a:p>
          <a:p>
            <a:r>
              <a:rPr lang="pt-BR" dirty="0" smtClean="0"/>
              <a:t>IBILCE/Unesp – S J Rio Preto</a:t>
            </a:r>
          </a:p>
          <a:p>
            <a:r>
              <a:rPr lang="pt-BR" dirty="0" smtClean="0"/>
              <a:t>ICMC e UFSCar</a:t>
            </a:r>
            <a:r>
              <a:rPr lang="pt-BR" baseline="0" dirty="0" smtClean="0"/>
              <a:t> – São Carlos</a:t>
            </a:r>
          </a:p>
          <a:p>
            <a:r>
              <a:rPr lang="pt-BR" baseline="0" dirty="0" smtClean="0"/>
              <a:t>IMECC/Unicamp – Campinas</a:t>
            </a:r>
          </a:p>
          <a:p>
            <a:r>
              <a:rPr lang="pt-BR" baseline="0" dirty="0" smtClean="0"/>
              <a:t>Poli e IME/USP – São Paulo</a:t>
            </a:r>
          </a:p>
          <a:p>
            <a:r>
              <a:rPr lang="pt-BR" baseline="0" dirty="0" smtClean="0"/>
              <a:t>IAE/DCAT – S J Campos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A5744-1795-4998-86BB-FC847694543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856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Quatro grandes área de pesquisa do </a:t>
            </a:r>
            <a:r>
              <a:rPr lang="pt-BR" dirty="0" err="1" smtClean="0"/>
              <a:t>CeMEAI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A5744-1795-4998-86BB-FC847694543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725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Indústrias / Mercados onde as pesquisas do </a:t>
            </a:r>
            <a:r>
              <a:rPr lang="pt-BR" dirty="0" err="1" smtClean="0"/>
              <a:t>CeMEAI</a:t>
            </a:r>
            <a:r>
              <a:rPr lang="pt-BR" dirty="0" smtClean="0"/>
              <a:t> são aplicadas.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A5744-1795-4998-86BB-FC847694543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952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primeira área</a:t>
            </a:r>
            <a:r>
              <a:rPr lang="pt-BR" baseline="0" dirty="0" smtClean="0"/>
              <a:t> abordada é a Otimização Aplicada, na qual temos pesquisas em indústrias de áreas bastante distintas como a Produção de Frangos à </a:t>
            </a:r>
            <a:r>
              <a:rPr lang="pt-BR" baseline="0" dirty="0" err="1" smtClean="0"/>
              <a:t>Microtomografia</a:t>
            </a:r>
            <a:r>
              <a:rPr lang="pt-BR" baseline="0" dirty="0" smtClean="0"/>
              <a:t> de alta resolução, passando pelos problemas relacionados à cortes, misturas e balanceamento.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A5744-1795-4998-86BB-FC847694543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790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As pesquisas do </a:t>
            </a:r>
            <a:r>
              <a:rPr lang="pt-BR" dirty="0" err="1" smtClean="0"/>
              <a:t>CeMEAI</a:t>
            </a:r>
            <a:r>
              <a:rPr lang="pt-BR" dirty="0" smtClean="0"/>
              <a:t> na área de Mecânica dos Fluidos Computacional estão relacionadas à problemas das indústrias </a:t>
            </a:r>
            <a:r>
              <a:rPr lang="pt-BR" baseline="0" dirty="0" smtClean="0"/>
              <a:t>aeroespacial, naval, elétrica e petrolífera. Também estão incluídos os estudos de dados complexos e a visualização desses dados como nos estudos relacionados à mobilidade urbana em Manhattan.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A5744-1795-4998-86BB-FC847694543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712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Grupo</a:t>
            </a:r>
            <a:r>
              <a:rPr lang="pt-BR" baseline="0" dirty="0" smtClean="0"/>
              <a:t> de Análise de Risco possui pesquisas bastante diversificadas, desde sistemas de avaliação de cursos a pesquisas relacionadas à saúde como de doenças tropicais, câncer e riscos no parto. Também atua nas áreas de fraudes bancárias e estatísticas esportivas.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A5744-1795-4998-86BB-FC847694543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017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A5744-1795-4998-86BB-FC847694543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9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19023" cy="60542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38700" y="3267417"/>
            <a:ext cx="7073899" cy="2765083"/>
          </a:xfrm>
        </p:spPr>
        <p:txBody>
          <a:bodyPr anchor="ctr" anchorCtr="0">
            <a:noAutofit/>
          </a:bodyPr>
          <a:lstStyle>
            <a:lvl1pPr algn="ctr">
              <a:defRPr sz="6600">
                <a:latin typeface="Tw Cen MT Condensed" panose="020B0606020104020203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38700" y="6032500"/>
            <a:ext cx="7073898" cy="7112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12" name="Retângulo 11"/>
          <p:cNvSpPr/>
          <p:nvPr userDrawn="1"/>
        </p:nvSpPr>
        <p:spPr>
          <a:xfrm>
            <a:off x="10667811" y="30089"/>
            <a:ext cx="1516374" cy="1561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1"/>
          <a:stretch/>
        </p:blipFill>
        <p:spPr>
          <a:xfrm>
            <a:off x="5328525" y="436098"/>
            <a:ext cx="6094248" cy="223430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58061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FE56-B331-48B9-B6C7-B936A0AF47B1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FB27-2D60-4193-9AE5-9FD725B1C1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23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FE56-B331-48B9-B6C7-B936A0AF47B1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FB27-2D60-4193-9AE5-9FD725B1C1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342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2BBFE56-B331-48B9-B6C7-B936A0AF47B1}" type="datetimeFigureOut">
              <a:rPr lang="pt-BR" smtClean="0"/>
              <a:pPr/>
              <a:t>28/04/2016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B8FB27-2D60-4193-9AE5-9FD725B1C10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314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19023" cy="60542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363452" y="4589463"/>
            <a:ext cx="698399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FE56-B331-48B9-B6C7-B936A0AF47B1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FB27-2D60-4193-9AE5-9FD725B1C10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10844463" y="0"/>
            <a:ext cx="1347537" cy="1556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3452" y="497306"/>
            <a:ext cx="6983998" cy="3252370"/>
          </a:xfrm>
        </p:spPr>
        <p:txBody>
          <a:bodyPr anchor="b"/>
          <a:lstStyle>
            <a:lvl1pPr>
              <a:defRPr sz="6000">
                <a:latin typeface="Tw Cen MT Condensed" panose="020B0606020104020203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0334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322388"/>
            <a:ext cx="5181600" cy="4854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322388"/>
            <a:ext cx="5181600" cy="4854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FE56-B331-48B9-B6C7-B936A0AF47B1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FB27-2D60-4193-9AE5-9FD725B1C1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148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FE56-B331-48B9-B6C7-B936A0AF47B1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FB27-2D60-4193-9AE5-9FD725B1C1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331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FE56-B331-48B9-B6C7-B936A0AF47B1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FB27-2D60-4193-9AE5-9FD725B1C1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257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FE56-B331-48B9-B6C7-B936A0AF47B1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FB27-2D60-4193-9AE5-9FD725B1C1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97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FE56-B331-48B9-B6C7-B936A0AF47B1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FB27-2D60-4193-9AE5-9FD725B1C1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4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FE56-B331-48B9-B6C7-B936A0AF47B1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FB27-2D60-4193-9AE5-9FD725B1C1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057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91" y="78999"/>
            <a:ext cx="1112923" cy="1243389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1" y="-3175"/>
            <a:ext cx="100456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322388"/>
            <a:ext cx="10515600" cy="4854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2BBFE56-B331-48B9-B6C7-B936A0AF47B1}" type="datetimeFigureOut">
              <a:rPr lang="pt-BR" smtClean="0"/>
              <a:pPr/>
              <a:t>28/04/2016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B8FB27-2D60-4193-9AE5-9FD725B1C10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685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accent5">
              <a:lumMod val="75000"/>
            </a:schemeClr>
          </a:solidFill>
          <a:latin typeface="Tw Cen MT Condensed" panose="020B0606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unNtmdTLxDU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emf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image" Target="../media/image75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jpg"/><Relationship Id="rId5" Type="http://schemas.openxmlformats.org/officeDocument/2006/relationships/image" Target="../media/image78.emf"/><Relationship Id="rId10" Type="http://schemas.openxmlformats.org/officeDocument/2006/relationships/image" Target="../media/image83.emf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12" Type="http://schemas.openxmlformats.org/officeDocument/2006/relationships/image" Target="../media/image110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.jpeg"/><Relationship Id="rId11" Type="http://schemas.openxmlformats.org/officeDocument/2006/relationships/image" Target="../media/image109.jpeg"/><Relationship Id="rId5" Type="http://schemas.openxmlformats.org/officeDocument/2006/relationships/image" Target="../media/image103.jpeg"/><Relationship Id="rId10" Type="http://schemas.openxmlformats.org/officeDocument/2006/relationships/image" Target="../media/image108.jpeg"/><Relationship Id="rId4" Type="http://schemas.openxmlformats.org/officeDocument/2006/relationships/image" Target="../media/image102.jpeg"/><Relationship Id="rId9" Type="http://schemas.openxmlformats.org/officeDocument/2006/relationships/image" Target="../media/image10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13" Type="http://schemas.openxmlformats.org/officeDocument/2006/relationships/hyperlink" Target="http://oglobo.globo.com/esportes/adicionar-curtir-favoritar-para-ganhar-destaque-no-esporte-17611173" TargetMode="External"/><Relationship Id="rId3" Type="http://schemas.openxmlformats.org/officeDocument/2006/relationships/hyperlink" Target="http://www.diariodepernambuco.com.br/app/noticia/tecnologia/2015/09/15/interna_tecnologia,598054/software-avalia-atletas-e-identifica-talentos-do-esporte.shtml" TargetMode="External"/><Relationship Id="rId7" Type="http://schemas.openxmlformats.org/officeDocument/2006/relationships/hyperlink" Target="http://www.usp.br/agen/?p=218592" TargetMode="External"/><Relationship Id="rId12" Type="http://schemas.openxmlformats.org/officeDocument/2006/relationships/image" Target="../media/image117.png"/><Relationship Id="rId17" Type="http://schemas.openxmlformats.org/officeDocument/2006/relationships/image" Target="../media/image121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0.jpeg"/><Relationship Id="rId1" Type="http://schemas.openxmlformats.org/officeDocument/2006/relationships/video" Target="https://www.youtube.com/embed/Dc6XvnlDA18" TargetMode="External"/><Relationship Id="rId6" Type="http://schemas.openxmlformats.org/officeDocument/2006/relationships/image" Target="../media/image112.png"/><Relationship Id="rId11" Type="http://schemas.openxmlformats.org/officeDocument/2006/relationships/image" Target="../media/image116.jpeg"/><Relationship Id="rId5" Type="http://schemas.openxmlformats.org/officeDocument/2006/relationships/hyperlink" Target="http://www.correiobraziliense.com.br/app/noticia/tecnologia/2015/09/15/interna_tecnologia,498615/olheiro-digital.shtml" TargetMode="External"/><Relationship Id="rId15" Type="http://schemas.openxmlformats.org/officeDocument/2006/relationships/image" Target="../media/image119.jpeg"/><Relationship Id="rId10" Type="http://schemas.openxmlformats.org/officeDocument/2006/relationships/image" Target="../media/image115.png"/><Relationship Id="rId4" Type="http://schemas.openxmlformats.org/officeDocument/2006/relationships/image" Target="../media/image111.jpeg"/><Relationship Id="rId9" Type="http://schemas.openxmlformats.org/officeDocument/2006/relationships/image" Target="../media/image114.png"/><Relationship Id="rId14" Type="http://schemas.openxmlformats.org/officeDocument/2006/relationships/image" Target="../media/image1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VuRQNrFJkw" TargetMode="External"/><Relationship Id="rId4" Type="http://schemas.openxmlformats.org/officeDocument/2006/relationships/image" Target="../media/image1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18" Type="http://schemas.openxmlformats.org/officeDocument/2006/relationships/image" Target="../media/image19.gif"/><Relationship Id="rId26" Type="http://schemas.openxmlformats.org/officeDocument/2006/relationships/image" Target="../media/image27.gif"/><Relationship Id="rId3" Type="http://schemas.openxmlformats.org/officeDocument/2006/relationships/image" Target="../media/image4.jpeg"/><Relationship Id="rId21" Type="http://schemas.openxmlformats.org/officeDocument/2006/relationships/image" Target="../media/image22.gif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17" Type="http://schemas.openxmlformats.org/officeDocument/2006/relationships/image" Target="../media/image18.gif"/><Relationship Id="rId25" Type="http://schemas.openxmlformats.org/officeDocument/2006/relationships/image" Target="../media/image26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gif"/><Relationship Id="rId20" Type="http://schemas.openxmlformats.org/officeDocument/2006/relationships/image" Target="../media/image2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gif"/><Relationship Id="rId24" Type="http://schemas.openxmlformats.org/officeDocument/2006/relationships/image" Target="../media/image25.gif"/><Relationship Id="rId5" Type="http://schemas.openxmlformats.org/officeDocument/2006/relationships/image" Target="../media/image6.jpeg"/><Relationship Id="rId15" Type="http://schemas.openxmlformats.org/officeDocument/2006/relationships/image" Target="../media/image16.gif"/><Relationship Id="rId23" Type="http://schemas.openxmlformats.org/officeDocument/2006/relationships/image" Target="../media/image24.gif"/><Relationship Id="rId10" Type="http://schemas.openxmlformats.org/officeDocument/2006/relationships/image" Target="../media/image11.gif"/><Relationship Id="rId19" Type="http://schemas.openxmlformats.org/officeDocument/2006/relationships/image" Target="../media/image20.gif"/><Relationship Id="rId4" Type="http://schemas.openxmlformats.org/officeDocument/2006/relationships/image" Target="../media/image5.png"/><Relationship Id="rId9" Type="http://schemas.openxmlformats.org/officeDocument/2006/relationships/image" Target="../media/image10.gif"/><Relationship Id="rId14" Type="http://schemas.openxmlformats.org/officeDocument/2006/relationships/image" Target="../media/image15.gif"/><Relationship Id="rId22" Type="http://schemas.openxmlformats.org/officeDocument/2006/relationships/image" Target="../media/image23.gif"/><Relationship Id="rId27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José Alberto </a:t>
            </a:r>
            <a:r>
              <a:rPr lang="pt-BR" dirty="0" err="1" smtClean="0"/>
              <a:t>Cuminato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287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Áreas de Pesquisa</a:t>
            </a:r>
            <a:endParaRPr lang="pt-BR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2492145" y="1972459"/>
            <a:ext cx="3682752" cy="21168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mtClean="0">
                <a:latin typeface="Franklin Gothic Medium" panose="020B0603020102020204" pitchFamily="34" charset="0"/>
              </a:rPr>
              <a:t>Otimização Aplicada e Pesquisa Operacional</a:t>
            </a:r>
            <a:endParaRPr lang="pt-BR" dirty="0">
              <a:latin typeface="Franklin Gothic Medium" panose="020B0603020102020204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174897" y="1972459"/>
            <a:ext cx="3682752" cy="21168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800" dirty="0" smtClean="0">
                <a:latin typeface="Franklin Gothic Medium" panose="020B0603020102020204" pitchFamily="34" charset="0"/>
              </a:rPr>
              <a:t>Mecânica dos Fluidos Computacional</a:t>
            </a:r>
            <a:endParaRPr lang="pt-BR" sz="2800" dirty="0">
              <a:latin typeface="Franklin Gothic Medium" panose="020B0603020102020204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496769" y="4089291"/>
            <a:ext cx="3682752" cy="21168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800" dirty="0" smtClean="0">
                <a:latin typeface="Franklin Gothic Medium" panose="020B0603020102020204" pitchFamily="34" charset="0"/>
              </a:rPr>
              <a:t>Avaliação de Risco</a:t>
            </a:r>
            <a:endParaRPr lang="pt-BR" sz="2800" dirty="0">
              <a:latin typeface="Franklin Gothic Medium" panose="020B0603020102020204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174897" y="4089291"/>
            <a:ext cx="3682752" cy="2116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800" dirty="0" smtClean="0">
                <a:latin typeface="Franklin Gothic Medium" panose="020B0603020102020204" pitchFamily="34" charset="0"/>
              </a:rPr>
              <a:t>Inteligência Computacional e Engenharia de Software</a:t>
            </a:r>
            <a:endParaRPr lang="pt-BR" sz="28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4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3125290" y="595882"/>
            <a:ext cx="5903913" cy="5903912"/>
          </a:xfrm>
          <a:prstGeom prst="ellipse">
            <a:avLst/>
          </a:prstGeom>
          <a:solidFill>
            <a:srgbClr val="34528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pt-BR" sz="4600">
              <a:solidFill>
                <a:srgbClr val="800000"/>
              </a:solidFill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988890" y="1241994"/>
            <a:ext cx="4833938" cy="51149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165603" y="3188269"/>
            <a:ext cx="1943100" cy="1223963"/>
          </a:xfrm>
          <a:prstGeom prst="ellipse">
            <a:avLst/>
          </a:prstGeom>
          <a:solidFill>
            <a:srgbClr val="800000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800" dirty="0">
                <a:solidFill>
                  <a:srgbClr val="EAEAEA"/>
                </a:solidFill>
                <a:latin typeface="Franklin Gothic Medium" panose="020B0603020102020204" pitchFamily="34" charset="0"/>
              </a:rPr>
              <a:t>MEDICINA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pt-BR" sz="1400" dirty="0">
              <a:solidFill>
                <a:srgbClr val="EAEAEA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844428" y="5059932"/>
            <a:ext cx="2376487" cy="1368425"/>
          </a:xfrm>
          <a:prstGeom prst="ellipse">
            <a:avLst/>
          </a:prstGeom>
          <a:solidFill>
            <a:srgbClr val="FF6600">
              <a:alpha val="8392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800">
                <a:solidFill>
                  <a:srgbClr val="EAEAEA"/>
                </a:solidFill>
                <a:latin typeface="Franklin Gothic Medium" panose="020B0603020102020204" pitchFamily="34" charset="0"/>
              </a:rPr>
              <a:t>ESPORTES</a:t>
            </a:r>
            <a:endParaRPr lang="en-US" altLang="pt-BR" sz="1400">
              <a:solidFill>
                <a:srgbClr val="EAEAEA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725740" y="997519"/>
            <a:ext cx="2735263" cy="1398588"/>
          </a:xfrm>
          <a:prstGeom prst="ellipse">
            <a:avLst/>
          </a:prstGeom>
          <a:solidFill>
            <a:srgbClr val="004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800" dirty="0">
                <a:solidFill>
                  <a:srgbClr val="EAEAEA"/>
                </a:solidFill>
                <a:latin typeface="Franklin Gothic Medium" panose="020B0603020102020204" pitchFamily="34" charset="0"/>
              </a:rPr>
              <a:t>FINANÇAS</a:t>
            </a:r>
            <a:endParaRPr lang="en-US" altLang="pt-BR" sz="1600" dirty="0">
              <a:solidFill>
                <a:srgbClr val="EAEAEA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612403" y="2727894"/>
            <a:ext cx="2952750" cy="1828800"/>
          </a:xfrm>
          <a:prstGeom prst="ellipse">
            <a:avLst/>
          </a:prstGeom>
          <a:solidFill>
            <a:srgbClr val="008000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pt-BR" sz="1800" dirty="0">
                <a:solidFill>
                  <a:srgbClr val="EAEAEA"/>
                </a:solidFill>
                <a:latin typeface="Franklin Gothic Medium" panose="020B0603020102020204" pitchFamily="34" charset="0"/>
              </a:rPr>
              <a:t>SUSTENTABILIDADE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pt-BR" sz="1600" dirty="0">
                <a:solidFill>
                  <a:srgbClr val="EAEAEA"/>
                </a:solidFill>
                <a:latin typeface="Franklin Gothic Medium" panose="020B0603020102020204" pitchFamily="34" charset="0"/>
              </a:rPr>
              <a:t>MEIO AMBIENTE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2764928" y="379982"/>
            <a:ext cx="3168650" cy="1727200"/>
          </a:xfrm>
          <a:prstGeom prst="ellipse">
            <a:avLst/>
          </a:prstGeom>
          <a:solidFill>
            <a:srgbClr val="2F2B40">
              <a:alpha val="8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800" dirty="0">
                <a:solidFill>
                  <a:srgbClr val="EAEAEA"/>
                </a:solidFill>
                <a:latin typeface="Franklin Gothic Medium" panose="020B0603020102020204" pitchFamily="34" charset="0"/>
              </a:rPr>
              <a:t>INDÚSTRIA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800" dirty="0">
                <a:solidFill>
                  <a:srgbClr val="EAEAEA"/>
                </a:solidFill>
                <a:latin typeface="Franklin Gothic Medium" panose="020B0603020102020204" pitchFamily="34" charset="0"/>
              </a:rPr>
              <a:t>DE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800" dirty="0">
                <a:solidFill>
                  <a:srgbClr val="EAEAEA"/>
                </a:solidFill>
                <a:latin typeface="Franklin Gothic Medium" panose="020B0603020102020204" pitchFamily="34" charset="0"/>
              </a:rPr>
              <a:t>TRANSFORMAÇÃO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pt-BR" sz="1100" dirty="0">
              <a:solidFill>
                <a:srgbClr val="EAEAEA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7300415" y="5132957"/>
            <a:ext cx="1800225" cy="1079500"/>
          </a:xfrm>
          <a:prstGeom prst="ellipse">
            <a:avLst/>
          </a:prstGeom>
          <a:solidFill>
            <a:srgbClr val="0080FF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800" dirty="0">
                <a:solidFill>
                  <a:srgbClr val="EAEAEA"/>
                </a:solidFill>
                <a:latin typeface="Franklin Gothic Medium" panose="020B0603020102020204" pitchFamily="34" charset="0"/>
              </a:rPr>
              <a:t>TECNOLOGIA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pt-BR" sz="1400" dirty="0">
              <a:solidFill>
                <a:srgbClr val="EAEAEA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1"/>
          <a:stretch/>
        </p:blipFill>
        <p:spPr>
          <a:xfrm>
            <a:off x="5083271" y="1839133"/>
            <a:ext cx="2346726" cy="3220799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10870252" y="-3175"/>
            <a:ext cx="1308100" cy="1636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902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NtmdTLxDU"/>
          <p:cNvPicPr>
            <a:picLocks noRot="1" noChangeAspect="1"/>
          </p:cNvPicPr>
          <p:nvPr>
            <a:videoFile r:link="rId1"/>
          </p:nvPr>
        </p:nvPicPr>
        <p:blipFill rotWithShape="1">
          <a:blip r:embed="rId3"/>
          <a:srcRect t="13038" b="12740"/>
          <a:stretch/>
        </p:blipFill>
        <p:spPr>
          <a:xfrm>
            <a:off x="1330960" y="894080"/>
            <a:ext cx="9144000" cy="50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5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Otimização Aplicada</a:t>
            </a:r>
            <a:endParaRPr lang="pt-BR" dirty="0"/>
          </a:p>
        </p:txBody>
      </p:sp>
      <p:pic>
        <p:nvPicPr>
          <p:cNvPr id="1026" name="Picture 2" descr="TAN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98" y="3398356"/>
            <a:ext cx="2503305" cy="136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ime.unicamp.br/~martinez/packmol/examples/bilayer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4074996" y="1459265"/>
            <a:ext cx="1875428" cy="191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Canvas 3"/>
          <p:cNvGrpSpPr>
            <a:grpSpLocks/>
          </p:cNvGrpSpPr>
          <p:nvPr/>
        </p:nvGrpSpPr>
        <p:grpSpPr bwMode="auto">
          <a:xfrm>
            <a:off x="8317605" y="3629729"/>
            <a:ext cx="3851919" cy="2792170"/>
            <a:chOff x="0" y="0"/>
            <a:chExt cx="53104" cy="25755"/>
          </a:xfrm>
        </p:grpSpPr>
        <p:sp>
          <p:nvSpPr>
            <p:cNvPr id="8" name="AutoShape 4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3104" cy="2575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0" y="1308"/>
              <a:ext cx="11265" cy="3734"/>
            </a:xfrm>
            <a:prstGeom prst="rect">
              <a:avLst/>
            </a:prstGeom>
            <a:solidFill>
              <a:srgbClr val="FFFFFF"/>
            </a:solidFill>
            <a:ln w="31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804" y="7683"/>
              <a:ext cx="4057" cy="3213"/>
            </a:xfrm>
            <a:prstGeom prst="rect">
              <a:avLst/>
            </a:prstGeom>
            <a:solidFill>
              <a:srgbClr val="FFFFFF"/>
            </a:solidFill>
            <a:ln w="31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J1</a:t>
              </a:r>
            </a:p>
          </p:txBody>
        </p:sp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14097" y="8191"/>
              <a:ext cx="3958" cy="27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M1</a:t>
              </a:r>
            </a:p>
          </p:txBody>
        </p:sp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14097" y="22099"/>
              <a:ext cx="3958" cy="27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M2</a:t>
              </a:r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27927" y="18427"/>
              <a:ext cx="3956" cy="27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M3</a:t>
              </a:r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29908" y="8185"/>
              <a:ext cx="3956" cy="27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M4</a:t>
              </a: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806" y="15437"/>
              <a:ext cx="4242" cy="2992"/>
            </a:xfrm>
            <a:prstGeom prst="rect">
              <a:avLst/>
            </a:prstGeom>
            <a:solidFill>
              <a:srgbClr val="FFFFFF"/>
            </a:solidFill>
            <a:ln w="31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5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J2</a:t>
              </a: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38328" y="1308"/>
              <a:ext cx="14776" cy="5696"/>
            </a:xfrm>
            <a:prstGeom prst="rect">
              <a:avLst/>
            </a:prstGeom>
            <a:solidFill>
              <a:srgbClr val="FFFFFF"/>
            </a:solidFill>
            <a:ln w="31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42589" y="22099"/>
              <a:ext cx="3522" cy="2863"/>
            </a:xfrm>
            <a:prstGeom prst="rect">
              <a:avLst/>
            </a:prstGeom>
            <a:solidFill>
              <a:srgbClr val="FFFFFF"/>
            </a:solidFill>
            <a:ln w="31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42589" y="14961"/>
              <a:ext cx="3509" cy="2863"/>
            </a:xfrm>
            <a:prstGeom prst="rect">
              <a:avLst/>
            </a:prstGeom>
            <a:solidFill>
              <a:srgbClr val="FFFFFF"/>
            </a:solidFill>
            <a:ln w="31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AutoShape 19"/>
            <p:cNvSpPr>
              <a:spLocks noChangeShapeType="1"/>
            </p:cNvSpPr>
            <p:nvPr/>
          </p:nvSpPr>
          <p:spPr bwMode="auto">
            <a:xfrm flipV="1">
              <a:off x="7863" y="8191"/>
              <a:ext cx="8213" cy="1103"/>
            </a:xfrm>
            <a:prstGeom prst="bentConnector4">
              <a:avLst>
                <a:gd name="adj1" fmla="val 37912"/>
                <a:gd name="adj2" fmla="val 335296"/>
              </a:avLst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/>
            </a:p>
          </p:txBody>
        </p:sp>
        <p:sp>
          <p:nvSpPr>
            <p:cNvPr id="20" name="AutoShape 18"/>
            <p:cNvSpPr>
              <a:spLocks noChangeShapeType="1"/>
            </p:cNvSpPr>
            <p:nvPr/>
          </p:nvSpPr>
          <p:spPr bwMode="auto">
            <a:xfrm flipV="1">
              <a:off x="7863" y="22099"/>
              <a:ext cx="8213" cy="750"/>
            </a:xfrm>
            <a:prstGeom prst="bentConnector4">
              <a:avLst>
                <a:gd name="adj1" fmla="val 37912"/>
                <a:gd name="adj2" fmla="val 446153"/>
              </a:avLst>
            </a:prstGeom>
            <a:noFill/>
            <a:ln w="9525" cap="rnd">
              <a:solidFill>
                <a:srgbClr val="000000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/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>
              <a:off x="42998" y="8890"/>
              <a:ext cx="3509" cy="2863"/>
            </a:xfrm>
            <a:prstGeom prst="rect">
              <a:avLst/>
            </a:prstGeom>
            <a:solidFill>
              <a:srgbClr val="FFFFFF"/>
            </a:solidFill>
            <a:ln w="31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AutoShape 15"/>
            <p:cNvSpPr>
              <a:spLocks noChangeShapeType="1"/>
            </p:cNvSpPr>
            <p:nvPr/>
          </p:nvSpPr>
          <p:spPr bwMode="auto">
            <a:xfrm flipV="1">
              <a:off x="8048" y="8184"/>
              <a:ext cx="23841" cy="8753"/>
            </a:xfrm>
            <a:prstGeom prst="bentConnector4">
              <a:avLst>
                <a:gd name="adj1" fmla="val 45824"/>
                <a:gd name="adj2" fmla="val 129653"/>
              </a:avLst>
            </a:prstGeom>
            <a:noFill/>
            <a:ln w="9525">
              <a:solidFill>
                <a:srgbClr val="000000"/>
              </a:solidFill>
              <a:prstDash val="lgDashDot"/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/>
            </a:p>
          </p:txBody>
        </p:sp>
        <p:sp>
          <p:nvSpPr>
            <p:cNvPr id="23" name="AutoShape 14"/>
            <p:cNvSpPr>
              <a:spLocks noChangeShapeType="1"/>
            </p:cNvSpPr>
            <p:nvPr/>
          </p:nvSpPr>
          <p:spPr bwMode="auto">
            <a:xfrm flipV="1">
              <a:off x="18055" y="8883"/>
              <a:ext cx="11855" cy="7"/>
            </a:xfrm>
            <a:prstGeom prst="bentConnector3">
              <a:avLst>
                <a:gd name="adj1" fmla="val 34944"/>
              </a:avLst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/>
            </a:p>
          </p:txBody>
        </p:sp>
        <p:sp>
          <p:nvSpPr>
            <p:cNvPr id="24" name="AutoShape 13"/>
            <p:cNvSpPr>
              <a:spLocks noChangeShapeType="1"/>
            </p:cNvSpPr>
            <p:nvPr/>
          </p:nvSpPr>
          <p:spPr bwMode="auto">
            <a:xfrm flipV="1">
              <a:off x="18055" y="19179"/>
              <a:ext cx="9869" cy="3670"/>
            </a:xfrm>
            <a:prstGeom prst="bentConnector3">
              <a:avLst>
                <a:gd name="adj1" fmla="val 12630"/>
              </a:avLst>
            </a:prstGeom>
            <a:noFill/>
            <a:ln w="9525" cap="rnd">
              <a:solidFill>
                <a:srgbClr val="000000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/>
            </a:p>
          </p:txBody>
        </p:sp>
        <p:sp>
          <p:nvSpPr>
            <p:cNvPr id="25" name="AutoShape 12"/>
            <p:cNvSpPr>
              <a:spLocks noChangeShapeType="1"/>
            </p:cNvSpPr>
            <p:nvPr/>
          </p:nvSpPr>
          <p:spPr bwMode="auto">
            <a:xfrm rot="5400000">
              <a:off x="23972" y="3000"/>
              <a:ext cx="7" cy="15812"/>
            </a:xfrm>
            <a:prstGeom prst="bentConnector3">
              <a:avLst>
                <a:gd name="adj1" fmla="val 36000000"/>
              </a:avLst>
            </a:prstGeom>
            <a:noFill/>
            <a:ln w="9525">
              <a:solidFill>
                <a:srgbClr val="000000"/>
              </a:solidFill>
              <a:prstDash val="lgDashDot"/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/>
            </a:p>
          </p:txBody>
        </p:sp>
        <p:sp>
          <p:nvSpPr>
            <p:cNvPr id="26" name="AutoShape 11"/>
            <p:cNvSpPr>
              <a:spLocks noChangeShapeType="1"/>
            </p:cNvSpPr>
            <p:nvPr/>
          </p:nvSpPr>
          <p:spPr bwMode="auto">
            <a:xfrm rot="5400000">
              <a:off x="28181" y="13680"/>
              <a:ext cx="7528" cy="1986"/>
            </a:xfrm>
            <a:prstGeom prst="bentConnector3">
              <a:avLst>
                <a:gd name="adj1" fmla="val 49903"/>
              </a:avLst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/>
            </a:p>
          </p:txBody>
        </p:sp>
        <p:sp>
          <p:nvSpPr>
            <p:cNvPr id="27" name="AutoShape 10"/>
            <p:cNvSpPr>
              <a:spLocks noChangeShapeType="1"/>
            </p:cNvSpPr>
            <p:nvPr/>
          </p:nvSpPr>
          <p:spPr bwMode="auto">
            <a:xfrm rot="5400000" flipH="1">
              <a:off x="18095" y="7763"/>
              <a:ext cx="7521" cy="13827"/>
            </a:xfrm>
            <a:prstGeom prst="bentConnector3">
              <a:avLst>
                <a:gd name="adj1" fmla="val 50046"/>
              </a:avLst>
            </a:prstGeom>
            <a:noFill/>
            <a:ln w="9525" cap="rnd">
              <a:solidFill>
                <a:srgbClr val="000000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/>
            </a:p>
          </p:txBody>
        </p:sp>
        <p:sp>
          <p:nvSpPr>
            <p:cNvPr id="28" name="AutoShape 9"/>
            <p:cNvSpPr>
              <a:spLocks noChangeShapeType="1"/>
            </p:cNvSpPr>
            <p:nvPr/>
          </p:nvSpPr>
          <p:spPr bwMode="auto">
            <a:xfrm rot="10800000" flipH="1" flipV="1">
              <a:off x="14097" y="9554"/>
              <a:ext cx="7" cy="13908"/>
            </a:xfrm>
            <a:prstGeom prst="bentConnector3">
              <a:avLst>
                <a:gd name="adj1" fmla="val -36000000"/>
              </a:avLst>
            </a:prstGeom>
            <a:noFill/>
            <a:ln w="9525">
              <a:solidFill>
                <a:srgbClr val="000000"/>
              </a:solidFill>
              <a:prstDash val="lgDashDot"/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/>
            </a:p>
          </p:txBody>
        </p:sp>
        <p:sp>
          <p:nvSpPr>
            <p:cNvPr id="29" name="AutoShape 8"/>
            <p:cNvSpPr>
              <a:spLocks noChangeShapeType="1"/>
            </p:cNvSpPr>
            <p:nvPr/>
          </p:nvSpPr>
          <p:spPr bwMode="auto">
            <a:xfrm rot="5400000">
              <a:off x="21151" y="16073"/>
              <a:ext cx="3677" cy="13827"/>
            </a:xfrm>
            <a:prstGeom prst="bentConnector3">
              <a:avLst>
                <a:gd name="adj1" fmla="val 170588"/>
              </a:avLst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/>
            </a:p>
          </p:txBody>
        </p:sp>
        <p:sp>
          <p:nvSpPr>
            <p:cNvPr id="30" name="AutoShape 7"/>
            <p:cNvSpPr>
              <a:spLocks noChangeShapeType="1"/>
            </p:cNvSpPr>
            <p:nvPr/>
          </p:nvSpPr>
          <p:spPr bwMode="auto">
            <a:xfrm flipV="1">
              <a:off x="18049" y="10318"/>
              <a:ext cx="11854" cy="7"/>
            </a:xfrm>
            <a:prstGeom prst="bentConnector3">
              <a:avLst>
                <a:gd name="adj1" fmla="val 49972"/>
              </a:avLst>
            </a:prstGeom>
            <a:noFill/>
            <a:ln w="9525" cap="rnd">
              <a:solidFill>
                <a:srgbClr val="000000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/>
            </a:p>
          </p:txBody>
        </p:sp>
        <p:sp>
          <p:nvSpPr>
            <p:cNvPr id="31" name="AutoShape 6"/>
            <p:cNvSpPr>
              <a:spLocks noChangeShapeType="1"/>
            </p:cNvSpPr>
            <p:nvPr/>
          </p:nvSpPr>
          <p:spPr bwMode="auto">
            <a:xfrm flipV="1">
              <a:off x="18055" y="20722"/>
              <a:ext cx="9869" cy="367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prstDash val="lgDashDot"/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/>
            </a:p>
          </p:txBody>
        </p:sp>
        <p:sp>
          <p:nvSpPr>
            <p:cNvPr id="32" name="AutoShape 5"/>
            <p:cNvSpPr>
              <a:spLocks noChangeShapeType="1"/>
            </p:cNvSpPr>
            <p:nvPr/>
          </p:nvSpPr>
          <p:spPr bwMode="auto">
            <a:xfrm flipV="1">
              <a:off x="18069" y="22849"/>
              <a:ext cx="24520" cy="729"/>
            </a:xfrm>
            <a:prstGeom prst="bentConnector3">
              <a:avLst>
                <a:gd name="adj1" fmla="val 49986"/>
              </a:avLst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/>
            </a:p>
          </p:txBody>
        </p:sp>
        <p:sp>
          <p:nvSpPr>
            <p:cNvPr id="33" name="AutoShape 4"/>
            <p:cNvSpPr>
              <a:spLocks noChangeShapeType="1"/>
            </p:cNvSpPr>
            <p:nvPr/>
          </p:nvSpPr>
          <p:spPr bwMode="auto">
            <a:xfrm>
              <a:off x="33861" y="9546"/>
              <a:ext cx="9137" cy="779"/>
            </a:xfrm>
            <a:prstGeom prst="bentConnector3">
              <a:avLst>
                <a:gd name="adj1" fmla="val 49963"/>
              </a:avLst>
            </a:prstGeom>
            <a:noFill/>
            <a:ln w="9525" cap="rnd">
              <a:solidFill>
                <a:srgbClr val="000000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/>
            </a:p>
          </p:txBody>
        </p:sp>
        <p:sp>
          <p:nvSpPr>
            <p:cNvPr id="34" name="AutoShape 3"/>
            <p:cNvSpPr>
              <a:spLocks noChangeShapeType="1"/>
            </p:cNvSpPr>
            <p:nvPr/>
          </p:nvSpPr>
          <p:spPr bwMode="auto">
            <a:xfrm flipV="1">
              <a:off x="31882" y="16396"/>
              <a:ext cx="10707" cy="3396"/>
            </a:xfrm>
            <a:prstGeom prst="bentConnector3">
              <a:avLst>
                <a:gd name="adj1" fmla="val 49968"/>
              </a:avLst>
            </a:prstGeom>
            <a:noFill/>
            <a:ln w="9525">
              <a:solidFill>
                <a:srgbClr val="000000"/>
              </a:solidFill>
              <a:prstDash val="lgDashDot"/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/>
            </a:p>
          </p:txBody>
        </p:sp>
      </p:grpSp>
      <p:pic>
        <p:nvPicPr>
          <p:cNvPr id="6" name="Picture 6" descr="https://encrypted-tbn3.gstatic.com/images?q=tbn:ANd9GcQdYLyJkHvwm9TBLM5JQMPbWhDDXW9VBAIo1nc2E6jKbnu8RdIL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28659" y="1985408"/>
            <a:ext cx="2629812" cy="1816670"/>
          </a:xfrm>
          <a:prstGeom prst="rect">
            <a:avLst/>
          </a:prstGeom>
          <a:noFill/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86" y="1444861"/>
            <a:ext cx="2843170" cy="1883138"/>
          </a:xfrm>
          <a:prstGeom prst="rect">
            <a:avLst/>
          </a:prstGeom>
        </p:spPr>
      </p:pic>
      <p:pic>
        <p:nvPicPr>
          <p:cNvPr id="37" name="Picture 9" descr="D:\2010\submetidos2010\ciclos_claio\talk\serra2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8"/>
          <a:stretch/>
        </p:blipFill>
        <p:spPr bwMode="auto">
          <a:xfrm>
            <a:off x="4906371" y="4908323"/>
            <a:ext cx="3425153" cy="186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0156" y="1733103"/>
            <a:ext cx="2440501" cy="243027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63" y="4903904"/>
            <a:ext cx="3334125" cy="169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82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Otimização e Pesquisa Operacional no ICMC</a:t>
            </a:r>
            <a:endParaRPr lang="pt-BR" dirty="0"/>
          </a:p>
        </p:txBody>
      </p:sp>
      <p:pic>
        <p:nvPicPr>
          <p:cNvPr id="1034" name="Picture 10" descr="Elias Salomão Helou Ne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84" y="1729653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anklina Maria Bragion de Tole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96" y="1729653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arina Andret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08" y="1729653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aristela Oliveira dos Sant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520" y="1729653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614919" y="3759201"/>
            <a:ext cx="849226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Planejamento de produção em fundição de pequeno porte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Distribuição de água com economia de </a:t>
            </a:r>
            <a:r>
              <a:rPr lang="pt-BR" sz="2400" dirty="0" smtClean="0"/>
              <a:t>energia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Frigoríficos – Planejamento de Produção, Estoque e </a:t>
            </a:r>
            <a:r>
              <a:rPr lang="pt-BR" sz="2400" dirty="0" smtClean="0"/>
              <a:t>Roteamento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Cortes Irregulares em Indústrias de Tecidos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Planejamento de Produção em Indústrias </a:t>
            </a:r>
            <a:r>
              <a:rPr lang="pt-BR" sz="2400" dirty="0" smtClean="0"/>
              <a:t>Químicas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Planejamento de Produção de </a:t>
            </a:r>
            <a:r>
              <a:rPr lang="pt-BR" sz="2400" dirty="0" smtClean="0"/>
              <a:t>Cerveja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Reconstrução Tomográfica Iterativa </a:t>
            </a:r>
            <a:r>
              <a:rPr lang="pt-BR" sz="2400" dirty="0" smtClean="0"/>
              <a:t>Rápida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3128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Mecânica dos Fluidos Computacional</a:t>
            </a:r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54" b="55296"/>
          <a:stretch/>
        </p:blipFill>
        <p:spPr bwMode="auto">
          <a:xfrm>
            <a:off x="2257933" y="2193075"/>
            <a:ext cx="3799525" cy="130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136" y="1322389"/>
            <a:ext cx="2679035" cy="87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5" y="1174220"/>
            <a:ext cx="1899611" cy="142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784" y="1655768"/>
            <a:ext cx="2683411" cy="212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t="35284" r="1673" b="10840"/>
          <a:stretch/>
        </p:blipFill>
        <p:spPr bwMode="auto">
          <a:xfrm>
            <a:off x="4557781" y="3500884"/>
            <a:ext cx="3781994" cy="100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8" cstate="print"/>
          <a:srcRect l="57976" t="44800" r="26139" b="36232"/>
          <a:stretch/>
        </p:blipFill>
        <p:spPr>
          <a:xfrm>
            <a:off x="6733087" y="1596855"/>
            <a:ext cx="1861068" cy="125012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08"/>
          <a:stretch/>
        </p:blipFill>
        <p:spPr>
          <a:xfrm>
            <a:off x="8738585" y="3847198"/>
            <a:ext cx="3309806" cy="1231692"/>
          </a:xfrm>
          <a:prstGeom prst="rect">
            <a:avLst/>
          </a:prstGeom>
        </p:spPr>
      </p:pic>
      <p:pic>
        <p:nvPicPr>
          <p:cNvPr id="13" name="Picture 3" descr="E:\talk_mar14\turb_0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619616" y="5243498"/>
            <a:ext cx="2133097" cy="1614502"/>
          </a:xfrm>
          <a:prstGeom prst="rect">
            <a:avLst/>
          </a:prstGeom>
          <a:noFill/>
        </p:spPr>
      </p:pic>
      <p:pic>
        <p:nvPicPr>
          <p:cNvPr id="14" name="Picture 2" descr="E:\talk_mar14\out023_0000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930" y="3128488"/>
            <a:ext cx="2092246" cy="1176888"/>
          </a:xfrm>
          <a:prstGeom prst="rect">
            <a:avLst/>
          </a:prstGeom>
          <a:noFill/>
        </p:spPr>
      </p:pic>
      <p:pic>
        <p:nvPicPr>
          <p:cNvPr id="15" name="Picture 3" descr="E:\talk_mar14\vl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9319" y="4463044"/>
            <a:ext cx="1526896" cy="2174503"/>
          </a:xfrm>
          <a:prstGeom prst="rect">
            <a:avLst/>
          </a:prstGeom>
          <a:noFill/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92968" y="4653217"/>
            <a:ext cx="4068864" cy="203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3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Mecânica dos Fluidos </a:t>
            </a:r>
            <a:r>
              <a:rPr lang="pt-BR" dirty="0" smtClean="0"/>
              <a:t>Computacional no ICMC</a:t>
            </a:r>
            <a:endParaRPr lang="pt-BR" dirty="0"/>
          </a:p>
        </p:txBody>
      </p:sp>
      <p:pic>
        <p:nvPicPr>
          <p:cNvPr id="2050" name="Picture 2" descr="Adenilso da Silva Sim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132238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onso Paiva Ne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586" y="132238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tonio Castelo Fil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21" y="132238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abrício Simeoni de Sou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256" y="132238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ustavo Carlos Buscagl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591" y="132238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José Alberto Cumina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27" y="132238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eandro Franco de Souz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66" y="3180124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Luis Gustavo Nonat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398" y="3180124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Murilo Francisco Tom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30" y="3180124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Paulo Afonso Faria da Veig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662" y="3180124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Roberto Federico Ausa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294" y="3180124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Tiago Pereira da Silv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27" y="3180124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246766" y="4704125"/>
            <a:ext cx="9249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Desenvolvimentos Computacionais Aplicados a </a:t>
            </a:r>
            <a:r>
              <a:rPr lang="pt-BR" sz="2000" dirty="0" smtClean="0"/>
              <a:t>Processo </a:t>
            </a:r>
            <a:r>
              <a:rPr lang="pt-BR" sz="2000" dirty="0"/>
              <a:t>de Refino – Escoamentos </a:t>
            </a:r>
            <a:r>
              <a:rPr lang="pt-BR" sz="2000" dirty="0" smtClean="0"/>
              <a:t>Multifásicos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Modelagem numérica de membranas lipídicas </a:t>
            </a:r>
            <a:r>
              <a:rPr lang="pt-BR" sz="2000" dirty="0" smtClean="0"/>
              <a:t>viscosas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Simulação do </a:t>
            </a:r>
            <a:r>
              <a:rPr lang="pt-BR" sz="2000" dirty="0" err="1"/>
              <a:t>fraturamento</a:t>
            </a:r>
            <a:r>
              <a:rPr lang="pt-BR" sz="2000" dirty="0"/>
              <a:t> hidráulico em poços </a:t>
            </a:r>
            <a:r>
              <a:rPr lang="pt-BR" sz="2000" dirty="0" smtClean="0"/>
              <a:t>horizontais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Uso de </a:t>
            </a:r>
            <a:r>
              <a:rPr lang="pt-BR" sz="2000" dirty="0" err="1"/>
              <a:t>Wavelets</a:t>
            </a:r>
            <a:r>
              <a:rPr lang="pt-BR" sz="2000" dirty="0"/>
              <a:t> na Análise de Dados que Variam no </a:t>
            </a:r>
            <a:r>
              <a:rPr lang="pt-BR" sz="2000" dirty="0" smtClean="0"/>
              <a:t>Tempo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Segmentação Interativa usando Coordenadas de </a:t>
            </a:r>
            <a:r>
              <a:rPr lang="pt-BR" sz="2000" dirty="0" smtClean="0"/>
              <a:t>Laplace</a:t>
            </a:r>
          </a:p>
        </p:txBody>
      </p:sp>
    </p:spTree>
    <p:extLst>
      <p:ext uri="{BB962C8B-B14F-4D97-AF65-F5344CB8AC3E}">
        <p14:creationId xmlns:p14="http://schemas.microsoft.com/office/powerpoint/2010/main" val="253629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Risco</a:t>
            </a:r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331" y="1429662"/>
            <a:ext cx="2524605" cy="287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" t="8537" r="2809" b="7198"/>
          <a:stretch>
            <a:fillRect/>
          </a:stretch>
        </p:blipFill>
        <p:spPr bwMode="auto">
          <a:xfrm>
            <a:off x="3410955" y="1433956"/>
            <a:ext cx="2333610" cy="13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961" y="1829908"/>
            <a:ext cx="2216341" cy="234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4" descr="mae-filho-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2" r="13452"/>
          <a:stretch>
            <a:fillRect/>
          </a:stretch>
        </p:blipFill>
        <p:spPr>
          <a:xfrm>
            <a:off x="8431531" y="4369009"/>
            <a:ext cx="3035196" cy="2307161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5523381" y="4682211"/>
            <a:ext cx="2466417" cy="1739308"/>
            <a:chOff x="966788" y="1191361"/>
            <a:chExt cx="7777162" cy="4991808"/>
          </a:xfrm>
        </p:grpSpPr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946523" y="4379912"/>
              <a:ext cx="2267069" cy="57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50">
                  <a:solidFill>
                    <a:srgbClr val="000099"/>
                  </a:solidFill>
                  <a:latin typeface="+mn-lt"/>
                </a:rPr>
                <a:t>Base de Dados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975476" y="3465516"/>
              <a:ext cx="1768474" cy="1610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Char char="-"/>
              </a:pPr>
              <a:r>
                <a:rPr lang="pt-BR" altLang="pt-BR" sz="1000">
                  <a:solidFill>
                    <a:srgbClr val="000099"/>
                  </a:solidFill>
                  <a:latin typeface="+mn-lt"/>
                </a:rPr>
                <a:t> CPA</a:t>
              </a:r>
            </a:p>
            <a:p>
              <a:pPr eaLnBrk="1" hangingPunct="1">
                <a:spcBef>
                  <a:spcPct val="0"/>
                </a:spcBef>
                <a:buFontTx/>
                <a:buChar char="-"/>
              </a:pPr>
              <a:r>
                <a:rPr lang="pt-BR" altLang="pt-BR" sz="1000">
                  <a:solidFill>
                    <a:srgbClr val="000099"/>
                  </a:solidFill>
                  <a:latin typeface="+mn-lt"/>
                </a:rPr>
                <a:t> Reitores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solidFill>
                    <a:srgbClr val="000099"/>
                  </a:solidFill>
                  <a:latin typeface="+mn-lt"/>
                </a:rPr>
                <a:t>- Chefes Depart.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298575" y="5622926"/>
              <a:ext cx="1553528" cy="560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pt-BR" altLang="pt-BR" sz="1000" dirty="0" smtClean="0">
                  <a:solidFill>
                    <a:srgbClr val="000099"/>
                  </a:solidFill>
                  <a:latin typeface="+mn-lt"/>
                </a:rPr>
                <a:t>Docentes</a:t>
              </a:r>
              <a:endParaRPr lang="pt-BR" altLang="pt-BR" sz="1000" dirty="0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1436565" y="1191361"/>
              <a:ext cx="1242971" cy="560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pt-BR" altLang="pt-BR" sz="1000" dirty="0" smtClean="0">
                  <a:solidFill>
                    <a:srgbClr val="000099"/>
                  </a:solidFill>
                  <a:latin typeface="+mn-lt"/>
                </a:rPr>
                <a:t>Alunos</a:t>
              </a:r>
              <a:endParaRPr lang="pt-BR" altLang="pt-BR" sz="1000" dirty="0">
                <a:solidFill>
                  <a:srgbClr val="000099"/>
                </a:solidFill>
                <a:latin typeface="+mn-lt"/>
              </a:endParaRPr>
            </a:p>
          </p:txBody>
        </p:sp>
        <p:cxnSp>
          <p:nvCxnSpPr>
            <p:cNvPr id="14" name="AutoShape 24"/>
            <p:cNvCxnSpPr>
              <a:cxnSpLocks noChangeShapeType="1"/>
              <a:stCxn id="23" idx="3"/>
              <a:endCxn id="22" idx="9"/>
            </p:cNvCxnSpPr>
            <p:nvPr/>
          </p:nvCxnSpPr>
          <p:spPr bwMode="auto">
            <a:xfrm>
              <a:off x="2490788" y="2095500"/>
              <a:ext cx="1914525" cy="1336675"/>
            </a:xfrm>
            <a:prstGeom prst="bentConnector3">
              <a:avLst>
                <a:gd name="adj1" fmla="val 55306"/>
              </a:avLst>
            </a:prstGeom>
            <a:noFill/>
            <a:ln w="9525">
              <a:solidFill>
                <a:srgbClr val="3399FF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25"/>
            <p:cNvCxnSpPr>
              <a:cxnSpLocks noChangeShapeType="1"/>
              <a:stCxn id="20" idx="0"/>
              <a:endCxn id="22" idx="4"/>
            </p:cNvCxnSpPr>
            <p:nvPr/>
          </p:nvCxnSpPr>
          <p:spPr bwMode="auto">
            <a:xfrm rot="10800000" flipV="1">
              <a:off x="5310188" y="2828925"/>
              <a:ext cx="1709737" cy="614363"/>
            </a:xfrm>
            <a:prstGeom prst="bentConnector3">
              <a:avLst>
                <a:gd name="adj1" fmla="val 49954"/>
              </a:avLst>
            </a:prstGeom>
            <a:noFill/>
            <a:ln w="9525">
              <a:solidFill>
                <a:srgbClr val="3399FF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27"/>
            <p:cNvCxnSpPr>
              <a:cxnSpLocks noChangeShapeType="1"/>
              <a:stCxn id="21" idx="7"/>
              <a:endCxn id="22" idx="9"/>
            </p:cNvCxnSpPr>
            <p:nvPr/>
          </p:nvCxnSpPr>
          <p:spPr bwMode="auto">
            <a:xfrm flipV="1">
              <a:off x="2271713" y="3432175"/>
              <a:ext cx="2133600" cy="1266825"/>
            </a:xfrm>
            <a:prstGeom prst="bentConnector3">
              <a:avLst>
                <a:gd name="adj1" fmla="val 55431"/>
              </a:avLst>
            </a:prstGeom>
            <a:noFill/>
            <a:ln w="9525">
              <a:solidFill>
                <a:srgbClr val="3399FF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Oval 29"/>
            <p:cNvSpPr>
              <a:spLocks noChangeArrowheads="1"/>
            </p:cNvSpPr>
            <p:nvPr/>
          </p:nvSpPr>
          <p:spPr bwMode="auto">
            <a:xfrm>
              <a:off x="2514600" y="2057400"/>
              <a:ext cx="88900" cy="95250"/>
            </a:xfrm>
            <a:prstGeom prst="ellipse">
              <a:avLst/>
            </a:prstGeom>
            <a:solidFill>
              <a:srgbClr val="3399FF"/>
            </a:solidFill>
            <a:ln w="0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050">
                <a:latin typeface="+mn-lt"/>
              </a:endParaRPr>
            </a:p>
          </p:txBody>
        </p:sp>
        <p:sp>
          <p:nvSpPr>
            <p:cNvPr id="18" name="Oval 30"/>
            <p:cNvSpPr>
              <a:spLocks noChangeArrowheads="1"/>
            </p:cNvSpPr>
            <p:nvPr/>
          </p:nvSpPr>
          <p:spPr bwMode="auto">
            <a:xfrm>
              <a:off x="2266950" y="4667250"/>
              <a:ext cx="88900" cy="95250"/>
            </a:xfrm>
            <a:prstGeom prst="ellipse">
              <a:avLst/>
            </a:prstGeom>
            <a:solidFill>
              <a:srgbClr val="3399FF"/>
            </a:solidFill>
            <a:ln w="0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050">
                <a:latin typeface="+mn-lt"/>
              </a:endParaRPr>
            </a:p>
          </p:txBody>
        </p:sp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6953250" y="2768600"/>
              <a:ext cx="88900" cy="95250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050">
                <a:latin typeface="+mn-lt"/>
              </a:endParaRPr>
            </a:p>
          </p:txBody>
        </p:sp>
        <p:sp>
          <p:nvSpPr>
            <p:cNvPr id="20" name="computr3"/>
            <p:cNvSpPr>
              <a:spLocks noEditPoints="1" noChangeArrowheads="1"/>
            </p:cNvSpPr>
            <p:nvPr/>
          </p:nvSpPr>
          <p:spPr bwMode="auto">
            <a:xfrm>
              <a:off x="7019925" y="2295525"/>
              <a:ext cx="1504950" cy="1066800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0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811 w 21600"/>
                <a:gd name="T13" fmla="*/ 2584 h 21600"/>
                <a:gd name="T14" fmla="*/ 16359 w 21600"/>
                <a:gd name="T15" fmla="*/ 117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250" y="17743"/>
                  </a:moveTo>
                  <a:lnTo>
                    <a:pt x="17557" y="16971"/>
                  </a:lnTo>
                  <a:lnTo>
                    <a:pt x="5429" y="16971"/>
                  </a:lnTo>
                  <a:lnTo>
                    <a:pt x="4736" y="17743"/>
                  </a:lnTo>
                  <a:lnTo>
                    <a:pt x="18250" y="17743"/>
                  </a:lnTo>
                  <a:close/>
                </a:path>
                <a:path w="21600" h="21600" extrusionOk="0">
                  <a:moveTo>
                    <a:pt x="18250" y="17743"/>
                  </a:moveTo>
                  <a:moveTo>
                    <a:pt x="19405" y="19131"/>
                  </a:moveTo>
                  <a:lnTo>
                    <a:pt x="18712" y="18360"/>
                  </a:lnTo>
                  <a:lnTo>
                    <a:pt x="4274" y="18360"/>
                  </a:lnTo>
                  <a:lnTo>
                    <a:pt x="3581" y="19131"/>
                  </a:lnTo>
                  <a:lnTo>
                    <a:pt x="19405" y="19131"/>
                  </a:lnTo>
                  <a:close/>
                </a:path>
                <a:path w="21600" h="21600" extrusionOk="0">
                  <a:moveTo>
                    <a:pt x="19405" y="19131"/>
                  </a:moveTo>
                  <a:moveTo>
                    <a:pt x="20560" y="20520"/>
                  </a:moveTo>
                  <a:lnTo>
                    <a:pt x="19867" y="19749"/>
                  </a:lnTo>
                  <a:lnTo>
                    <a:pt x="3119" y="19749"/>
                  </a:lnTo>
                  <a:lnTo>
                    <a:pt x="2426" y="20520"/>
                  </a:lnTo>
                  <a:lnTo>
                    <a:pt x="20560" y="20520"/>
                  </a:lnTo>
                  <a:close/>
                </a:path>
                <a:path w="21600" h="21600" extrusionOk="0">
                  <a:moveTo>
                    <a:pt x="20560" y="20520"/>
                  </a:moveTo>
                  <a:moveTo>
                    <a:pt x="4620" y="16971"/>
                  </a:moveTo>
                  <a:lnTo>
                    <a:pt x="5313" y="16200"/>
                  </a:lnTo>
                  <a:lnTo>
                    <a:pt x="7624" y="16200"/>
                  </a:lnTo>
                  <a:lnTo>
                    <a:pt x="7624" y="14194"/>
                  </a:lnTo>
                  <a:lnTo>
                    <a:pt x="5891" y="14194"/>
                  </a:lnTo>
                  <a:lnTo>
                    <a:pt x="5891" y="0"/>
                  </a:lnTo>
                  <a:lnTo>
                    <a:pt x="12013" y="0"/>
                  </a:lnTo>
                  <a:lnTo>
                    <a:pt x="18135" y="0"/>
                  </a:lnTo>
                  <a:lnTo>
                    <a:pt x="18135" y="10800"/>
                  </a:lnTo>
                  <a:lnTo>
                    <a:pt x="18135" y="14194"/>
                  </a:lnTo>
                  <a:lnTo>
                    <a:pt x="16402" y="14194"/>
                  </a:lnTo>
                  <a:lnTo>
                    <a:pt x="16402" y="16200"/>
                  </a:lnTo>
                  <a:lnTo>
                    <a:pt x="17788" y="16200"/>
                  </a:lnTo>
                  <a:lnTo>
                    <a:pt x="19059" y="17743"/>
                  </a:lnTo>
                  <a:lnTo>
                    <a:pt x="21022" y="19903"/>
                  </a:lnTo>
                  <a:lnTo>
                    <a:pt x="21253" y="20057"/>
                  </a:lnTo>
                  <a:lnTo>
                    <a:pt x="21369" y="20366"/>
                  </a:lnTo>
                  <a:lnTo>
                    <a:pt x="21600" y="20674"/>
                  </a:lnTo>
                  <a:lnTo>
                    <a:pt x="21600" y="20829"/>
                  </a:lnTo>
                  <a:lnTo>
                    <a:pt x="21600" y="20983"/>
                  </a:lnTo>
                  <a:lnTo>
                    <a:pt x="21600" y="21137"/>
                  </a:lnTo>
                  <a:lnTo>
                    <a:pt x="21600" y="21291"/>
                  </a:lnTo>
                  <a:lnTo>
                    <a:pt x="21484" y="21446"/>
                  </a:lnTo>
                  <a:lnTo>
                    <a:pt x="21369" y="21446"/>
                  </a:lnTo>
                  <a:lnTo>
                    <a:pt x="21138" y="21600"/>
                  </a:lnTo>
                  <a:lnTo>
                    <a:pt x="21022" y="21600"/>
                  </a:lnTo>
                  <a:lnTo>
                    <a:pt x="10973" y="21600"/>
                  </a:lnTo>
                  <a:lnTo>
                    <a:pt x="2079" y="21600"/>
                  </a:lnTo>
                  <a:lnTo>
                    <a:pt x="1848" y="21600"/>
                  </a:lnTo>
                  <a:lnTo>
                    <a:pt x="1733" y="21446"/>
                  </a:lnTo>
                  <a:lnTo>
                    <a:pt x="1617" y="21446"/>
                  </a:lnTo>
                  <a:lnTo>
                    <a:pt x="1502" y="21291"/>
                  </a:lnTo>
                  <a:lnTo>
                    <a:pt x="1386" y="21291"/>
                  </a:lnTo>
                  <a:lnTo>
                    <a:pt x="1386" y="21137"/>
                  </a:lnTo>
                  <a:lnTo>
                    <a:pt x="1386" y="20983"/>
                  </a:lnTo>
                  <a:lnTo>
                    <a:pt x="1386" y="20829"/>
                  </a:lnTo>
                  <a:lnTo>
                    <a:pt x="1502" y="20674"/>
                  </a:lnTo>
                  <a:lnTo>
                    <a:pt x="1617" y="20366"/>
                  </a:lnTo>
                  <a:lnTo>
                    <a:pt x="1733" y="20057"/>
                  </a:lnTo>
                  <a:lnTo>
                    <a:pt x="1964" y="19903"/>
                  </a:lnTo>
                  <a:lnTo>
                    <a:pt x="0" y="19903"/>
                  </a:lnTo>
                  <a:lnTo>
                    <a:pt x="0" y="10800"/>
                  </a:lnTo>
                  <a:lnTo>
                    <a:pt x="0" y="2777"/>
                  </a:lnTo>
                  <a:lnTo>
                    <a:pt x="4620" y="2777"/>
                  </a:lnTo>
                  <a:lnTo>
                    <a:pt x="4620" y="16971"/>
                  </a:lnTo>
                  <a:moveTo>
                    <a:pt x="4620" y="16971"/>
                  </a:moveTo>
                  <a:moveTo>
                    <a:pt x="4620" y="16971"/>
                  </a:moveTo>
                  <a:lnTo>
                    <a:pt x="4158" y="17434"/>
                  </a:lnTo>
                  <a:lnTo>
                    <a:pt x="2541" y="19286"/>
                  </a:lnTo>
                  <a:lnTo>
                    <a:pt x="1964" y="19903"/>
                  </a:lnTo>
                  <a:lnTo>
                    <a:pt x="4620" y="16971"/>
                  </a:lnTo>
                  <a:close/>
                </a:path>
                <a:path w="21600" h="21600" extrusionOk="0">
                  <a:moveTo>
                    <a:pt x="7624" y="2314"/>
                  </a:moveTo>
                  <a:moveTo>
                    <a:pt x="16402" y="2314"/>
                  </a:moveTo>
                  <a:lnTo>
                    <a:pt x="16402" y="11880"/>
                  </a:lnTo>
                  <a:lnTo>
                    <a:pt x="7624" y="11880"/>
                  </a:lnTo>
                  <a:lnTo>
                    <a:pt x="7624" y="2314"/>
                  </a:lnTo>
                  <a:lnTo>
                    <a:pt x="16402" y="2314"/>
                  </a:lnTo>
                  <a:close/>
                </a:path>
                <a:path w="21600" h="21600" extrusionOk="0">
                  <a:moveTo>
                    <a:pt x="578" y="4011"/>
                  </a:moveTo>
                  <a:moveTo>
                    <a:pt x="4043" y="4011"/>
                  </a:moveTo>
                  <a:lnTo>
                    <a:pt x="4043" y="4320"/>
                  </a:lnTo>
                  <a:lnTo>
                    <a:pt x="578" y="4320"/>
                  </a:lnTo>
                  <a:lnTo>
                    <a:pt x="578" y="4011"/>
                  </a:lnTo>
                  <a:lnTo>
                    <a:pt x="4043" y="4011"/>
                  </a:lnTo>
                  <a:close/>
                  <a:moveTo>
                    <a:pt x="7624" y="14194"/>
                  </a:moveTo>
                  <a:lnTo>
                    <a:pt x="16402" y="14194"/>
                  </a:lnTo>
                  <a:lnTo>
                    <a:pt x="16402" y="16200"/>
                  </a:lnTo>
                  <a:lnTo>
                    <a:pt x="7624" y="1620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sz="1050"/>
            </a:p>
          </p:txBody>
        </p:sp>
        <p:sp>
          <p:nvSpPr>
            <p:cNvPr id="21" name="computr2"/>
            <p:cNvSpPr>
              <a:spLocks noEditPoints="1" noChangeArrowheads="1"/>
            </p:cNvSpPr>
            <p:nvPr/>
          </p:nvSpPr>
          <p:spPr bwMode="auto">
            <a:xfrm>
              <a:off x="1323975" y="4391025"/>
              <a:ext cx="1181100" cy="11430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194 w 21600"/>
                <a:gd name="T31" fmla="*/ 1913 h 21600"/>
                <a:gd name="T32" fmla="*/ 15565 w 21600"/>
                <a:gd name="T33" fmla="*/ 97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sz="1050"/>
            </a:p>
          </p:txBody>
        </p:sp>
        <p:sp>
          <p:nvSpPr>
            <p:cNvPr id="22" name="tower"/>
            <p:cNvSpPr>
              <a:spLocks noEditPoints="1" noChangeArrowheads="1"/>
            </p:cNvSpPr>
            <p:nvPr/>
          </p:nvSpPr>
          <p:spPr bwMode="auto">
            <a:xfrm>
              <a:off x="4405313" y="2466975"/>
              <a:ext cx="904875" cy="1809750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w 21600"/>
                <a:gd name="T17" fmla="*/ 2147483647 h 21600"/>
                <a:gd name="T18" fmla="*/ 0 w 21600"/>
                <a:gd name="T19" fmla="*/ 2147483647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9 w 21600"/>
                <a:gd name="T31" fmla="*/ 22540 h 21600"/>
                <a:gd name="T32" fmla="*/ 21485 w 21600"/>
                <a:gd name="T33" fmla="*/ 27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sz="1050"/>
            </a:p>
          </p:txBody>
        </p:sp>
        <p:sp>
          <p:nvSpPr>
            <p:cNvPr id="23" name="laptop"/>
            <p:cNvSpPr>
              <a:spLocks noEditPoints="1" noChangeArrowheads="1"/>
            </p:cNvSpPr>
            <p:nvPr/>
          </p:nvSpPr>
          <p:spPr bwMode="auto">
            <a:xfrm>
              <a:off x="1343025" y="1776413"/>
              <a:ext cx="1352550" cy="96202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0 h 21600"/>
                <a:gd name="T10" fmla="*/ 2147483647 w 21600"/>
                <a:gd name="T11" fmla="*/ 2147483647 h 21600"/>
                <a:gd name="T12" fmla="*/ 0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45 w 21600"/>
                <a:gd name="T25" fmla="*/ 1858 h 21600"/>
                <a:gd name="T26" fmla="*/ 17311 w 21600"/>
                <a:gd name="T27" fmla="*/ 1232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sz="1050"/>
            </a:p>
          </p:txBody>
        </p:sp>
        <p:sp>
          <p:nvSpPr>
            <p:cNvPr id="24" name="Document"/>
            <p:cNvSpPr>
              <a:spLocks noEditPoints="1" noChangeArrowheads="1"/>
            </p:cNvSpPr>
            <p:nvPr/>
          </p:nvSpPr>
          <p:spPr bwMode="auto">
            <a:xfrm>
              <a:off x="7705725" y="2492375"/>
              <a:ext cx="266700" cy="33020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050"/>
            </a:p>
          </p:txBody>
        </p:sp>
        <p:sp>
          <p:nvSpPr>
            <p:cNvPr id="25" name="Document"/>
            <p:cNvSpPr>
              <a:spLocks noEditPoints="1" noChangeArrowheads="1"/>
            </p:cNvSpPr>
            <p:nvPr/>
          </p:nvSpPr>
          <p:spPr bwMode="auto">
            <a:xfrm>
              <a:off x="1895475" y="1939925"/>
              <a:ext cx="209550" cy="33020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050"/>
            </a:p>
          </p:txBody>
        </p:sp>
        <p:sp>
          <p:nvSpPr>
            <p:cNvPr id="26" name="Document"/>
            <p:cNvSpPr>
              <a:spLocks noEditPoints="1" noChangeArrowheads="1"/>
            </p:cNvSpPr>
            <p:nvPr/>
          </p:nvSpPr>
          <p:spPr bwMode="auto">
            <a:xfrm>
              <a:off x="1800225" y="4568825"/>
              <a:ext cx="209550" cy="27305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050"/>
            </a:p>
          </p:txBody>
        </p:sp>
        <p:grpSp>
          <p:nvGrpSpPr>
            <p:cNvPr id="27" name="Group 39"/>
            <p:cNvGrpSpPr>
              <a:grpSpLocks/>
            </p:cNvGrpSpPr>
            <p:nvPr/>
          </p:nvGrpSpPr>
          <p:grpSpPr bwMode="auto">
            <a:xfrm>
              <a:off x="966788" y="2917825"/>
              <a:ext cx="2466977" cy="1214438"/>
              <a:chOff x="609" y="1838"/>
              <a:chExt cx="1554" cy="765"/>
            </a:xfrm>
          </p:grpSpPr>
          <p:sp>
            <p:nvSpPr>
              <p:cNvPr id="28" name="AutoShape 38"/>
              <p:cNvSpPr>
                <a:spLocks noChangeArrowheads="1"/>
              </p:cNvSpPr>
              <p:nvPr/>
            </p:nvSpPr>
            <p:spPr bwMode="auto">
              <a:xfrm>
                <a:off x="1106" y="1838"/>
                <a:ext cx="306" cy="765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pt-BR" sz="1050">
                  <a:latin typeface="+mn-lt"/>
                </a:endParaRPr>
              </a:p>
            </p:txBody>
          </p:sp>
          <p:sp>
            <p:nvSpPr>
              <p:cNvPr id="29" name="Text Box 37"/>
              <p:cNvSpPr txBox="1">
                <a:spLocks noChangeArrowheads="1"/>
              </p:cNvSpPr>
              <p:nvPr/>
            </p:nvSpPr>
            <p:spPr bwMode="auto">
              <a:xfrm>
                <a:off x="609" y="2089"/>
                <a:ext cx="1554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050">
                    <a:solidFill>
                      <a:srgbClr val="0066FF"/>
                    </a:solidFill>
                    <a:latin typeface="+mn-lt"/>
                  </a:rPr>
                  <a:t>Envio de Senhas</a:t>
                </a:r>
              </a:p>
            </p:txBody>
          </p:sp>
        </p:grpSp>
      </p:grpSp>
      <p:pic>
        <p:nvPicPr>
          <p:cNvPr id="30" name="Picture 4" descr="http://ecoyambiente.com/wp-content/uploads/2013/09/Vinchuca_-picand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59" y="4620525"/>
            <a:ext cx="2683570" cy="182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screenshot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401" y="2892128"/>
            <a:ext cx="3202670" cy="1619110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714" y="1747321"/>
            <a:ext cx="2649457" cy="223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upo 32"/>
          <p:cNvGrpSpPr/>
          <p:nvPr/>
        </p:nvGrpSpPr>
        <p:grpSpPr>
          <a:xfrm>
            <a:off x="3511978" y="5159319"/>
            <a:ext cx="1508347" cy="1191781"/>
            <a:chOff x="6859717" y="1421523"/>
            <a:chExt cx="3056276" cy="2249932"/>
          </a:xfrm>
        </p:grpSpPr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59717" y="1421523"/>
              <a:ext cx="3056276" cy="2061262"/>
            </a:xfrm>
            <a:prstGeom prst="rect">
              <a:avLst/>
            </a:prstGeom>
          </p:spPr>
        </p:pic>
        <p:sp>
          <p:nvSpPr>
            <p:cNvPr id="35" name="Retângulo 34"/>
            <p:cNvSpPr/>
            <p:nvPr/>
          </p:nvSpPr>
          <p:spPr>
            <a:xfrm>
              <a:off x="9296400" y="3006436"/>
              <a:ext cx="619593" cy="6650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9107959" y="3231145"/>
              <a:ext cx="619593" cy="241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81449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Risco no ICMC</a:t>
            </a:r>
            <a:endParaRPr lang="pt-BR" dirty="0"/>
          </a:p>
        </p:txBody>
      </p:sp>
      <p:pic>
        <p:nvPicPr>
          <p:cNvPr id="3074" name="Picture 2" descr="Adriano Kamimura Suzu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93" y="1017587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ancisco Aparecido Rodrig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84" y="1017587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rancisco Louzada Ne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375" y="1017587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Jorge Luis Bazán Guzmá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466" y="1017587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Katiane Silva Conceiçã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557" y="1017587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ariana Cúr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93" y="277927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Marinho Gomes de Andrade Filh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314" y="277927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Pablo Martin Rodriguez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435" y="277927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Vicente Garibay Canch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557" y="277927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1070193" y="4577048"/>
            <a:ext cx="10104364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Sistema de Controle Estatístico de </a:t>
            </a:r>
            <a:r>
              <a:rPr lang="pt-BR" sz="2000" dirty="0" smtClean="0"/>
              <a:t>Processo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Detecção de fraudes em dados de transações de cartões de </a:t>
            </a:r>
            <a:r>
              <a:rPr lang="pt-BR" sz="2000" dirty="0" smtClean="0"/>
              <a:t>crédito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Avaliação Institucional </a:t>
            </a:r>
            <a:r>
              <a:rPr lang="pt-BR" sz="2000" dirty="0" smtClean="0"/>
              <a:t>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Desenvolvimento de material computacional para alunos do ensino </a:t>
            </a:r>
            <a:r>
              <a:rPr lang="pt-BR" sz="2000" dirty="0" smtClean="0"/>
              <a:t>médio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Doenças Tropicais </a:t>
            </a:r>
            <a:r>
              <a:rPr lang="pt-BR" sz="2000" dirty="0" smtClean="0"/>
              <a:t>Negligenciadas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Previsão </a:t>
            </a:r>
            <a:r>
              <a:rPr lang="pt-BR" sz="2000" dirty="0" smtClean="0"/>
              <a:t>Esportiva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Identificação de Talentos Esportivos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Interdisciplinaridade de revistas científicas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Diagnóstico </a:t>
            </a:r>
            <a:r>
              <a:rPr lang="pt-BR" sz="2000" dirty="0"/>
              <a:t>precoce de </a:t>
            </a:r>
            <a:r>
              <a:rPr lang="pt-BR" sz="2000" dirty="0" smtClean="0"/>
              <a:t>Esquizofrenia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Propagação de Rumores e Epidemias</a:t>
            </a:r>
          </a:p>
        </p:txBody>
      </p:sp>
    </p:spTree>
    <p:extLst>
      <p:ext uri="{BB962C8B-B14F-4D97-AF65-F5344CB8AC3E}">
        <p14:creationId xmlns:p14="http://schemas.microsoft.com/office/powerpoint/2010/main" val="354499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Inteligência Computacional</a:t>
            </a:r>
            <a:endParaRPr lang="pt-BR" dirty="0"/>
          </a:p>
        </p:txBody>
      </p:sp>
      <p:pic>
        <p:nvPicPr>
          <p:cNvPr id="3" name="Picture 6" descr="PICTURE1_MT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204" y="1788496"/>
            <a:ext cx="2272970" cy="1656184"/>
          </a:xfrm>
          <a:prstGeom prst="rect">
            <a:avLst/>
          </a:prstGeom>
        </p:spPr>
      </p:pic>
      <p:pic>
        <p:nvPicPr>
          <p:cNvPr id="4" name="Picture 2" descr="Resultado de imagem para password typing smart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024" y="3071848"/>
            <a:ext cx="1804268" cy="135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m para pattern wal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698" y="1583024"/>
            <a:ext cx="2374404" cy="103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616243"/>
            <a:ext cx="2956396" cy="126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00" y="3444680"/>
            <a:ext cx="2213945" cy="17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Resultado de imagem para delivery logistic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423308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encrypted-tbn0.gstatic.com/images?q=tbn:ANd9GcScrhSwXgz81hei8l9MmLfSU7sg7NsTBVEQSCr_INCo75MOFpSVv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079" y="4675940"/>
            <a:ext cx="2232248" cy="148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14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sz="3600" dirty="0" smtClean="0"/>
          </a:p>
          <a:p>
            <a:pPr marL="0" indent="0" algn="ctr">
              <a:buNone/>
            </a:pPr>
            <a:endParaRPr lang="pt-BR" sz="3600" dirty="0"/>
          </a:p>
          <a:p>
            <a:pPr marL="0" indent="0" algn="ctr">
              <a:buNone/>
            </a:pPr>
            <a:r>
              <a:rPr lang="pt-BR" sz="3600" dirty="0" smtClean="0"/>
              <a:t>Promover </a:t>
            </a:r>
            <a:r>
              <a:rPr lang="pt-BR" sz="3600" dirty="0"/>
              <a:t>e incentivar o uso de técnicas Matemáticas, Estatísticas e Computacionais no Setor Produtivo e em outras áreas do conhecimento, estimulando a cooperação interdisciplinar.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414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Inteligência Computacional </a:t>
            </a:r>
            <a:r>
              <a:rPr lang="pt-BR" dirty="0" smtClean="0"/>
              <a:t>no ICMC</a:t>
            </a:r>
            <a:endParaRPr lang="pt-BR" dirty="0"/>
          </a:p>
        </p:txBody>
      </p:sp>
      <p:pic>
        <p:nvPicPr>
          <p:cNvPr id="4098" name="Picture 2" descr="Alexandre Cláudio Botazzo Delb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76" y="112019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ndré Carlos Ponce de Leon Ferreira de Carval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34" y="112019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dson dos Santos Morei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92" y="112019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Jó Ueya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750" y="112019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ustavo Enrique de Almeida Prado Alves Batis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508" y="112019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Maria Carolina Monar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266" y="112019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Paulo Cesar Masier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76" y="2922371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Ricardo José Gabrielli Barreto Campell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674" y="2922371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Rodrigo Fernandes de Mell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72" y="2922371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Roseli Aparecida Francelin Romer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070" y="2922371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Seiji Isotani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266" y="2922371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284199" y="4611231"/>
            <a:ext cx="11619345" cy="224676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Sistema de recomendação para </a:t>
            </a:r>
            <a:r>
              <a:rPr lang="pt-BR" sz="2000" dirty="0" smtClean="0"/>
              <a:t>meta-heurísticas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Previsão de quedas de Idosos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Detecção de Novidades / Anomalias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Biometria Adaptativa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Análise de Crédito Financeiro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Data Science e Big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Identificação e Monitoramento de Insetos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err="1" smtClean="0"/>
              <a:t>Gameficação</a:t>
            </a:r>
            <a:r>
              <a:rPr lang="pt-BR" sz="2000" dirty="0" smtClean="0"/>
              <a:t> de ambientes de aprendizado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Diagnóstico de Zumbido no Ouvido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Detecção Automática de Vazamentos de Água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Detecção da Qualidade de Madeira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Uso de </a:t>
            </a:r>
            <a:r>
              <a:rPr lang="pt-BR" sz="2000" dirty="0" err="1" smtClean="0"/>
              <a:t>VANTs</a:t>
            </a:r>
            <a:r>
              <a:rPr lang="pt-BR" sz="2000" dirty="0" smtClean="0"/>
              <a:t> na pulverização de culturas</a:t>
            </a:r>
          </a:p>
        </p:txBody>
      </p:sp>
    </p:spTree>
    <p:extLst>
      <p:ext uri="{BB962C8B-B14F-4D97-AF65-F5344CB8AC3E}">
        <p14:creationId xmlns:p14="http://schemas.microsoft.com/office/powerpoint/2010/main" val="140368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Contato com Indústria</a:t>
            </a:r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1736217" y="1485900"/>
            <a:ext cx="2974848" cy="2987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/>
              <a:t>Difusão</a:t>
            </a:r>
            <a:endParaRPr lang="pt-BR" sz="3600" dirty="0"/>
          </a:p>
        </p:txBody>
      </p:sp>
      <p:sp>
        <p:nvSpPr>
          <p:cNvPr id="8" name="Elipse 7"/>
          <p:cNvSpPr/>
          <p:nvPr/>
        </p:nvSpPr>
        <p:spPr>
          <a:xfrm>
            <a:off x="4657153" y="3205004"/>
            <a:ext cx="2974848" cy="2987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err="1" smtClean="0"/>
              <a:t>Study</a:t>
            </a:r>
            <a:r>
              <a:rPr lang="pt-BR" sz="3600" dirty="0" smtClean="0"/>
              <a:t> </a:t>
            </a:r>
            <a:r>
              <a:rPr lang="pt-BR" sz="3600" dirty="0" err="1" smtClean="0"/>
              <a:t>Groups</a:t>
            </a:r>
            <a:endParaRPr lang="pt-BR" sz="3600" dirty="0"/>
          </a:p>
        </p:txBody>
      </p:sp>
      <p:sp>
        <p:nvSpPr>
          <p:cNvPr id="9" name="Elipse 8"/>
          <p:cNvSpPr/>
          <p:nvPr/>
        </p:nvSpPr>
        <p:spPr>
          <a:xfrm>
            <a:off x="7578089" y="1485900"/>
            <a:ext cx="2974848" cy="2987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Procura pela Indústria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41532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– i-Sports</a:t>
            </a:r>
            <a:endParaRPr lang="pt-BR" dirty="0"/>
          </a:p>
        </p:txBody>
      </p:sp>
      <p:pic>
        <p:nvPicPr>
          <p:cNvPr id="4" name="Picture 2" descr="Diario de Pernambuc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3" y="6045301"/>
            <a:ext cx="4020378" cy="49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orreio Braziliens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66" y="6094153"/>
            <a:ext cx="3429000" cy="4286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pic>
        <p:nvPicPr>
          <p:cNvPr id="7" name="Picture 18" descr="http://www.imagens.usp.br/wp-content/uploads/logotipo-agencia-usp-noticias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21" b="36421"/>
          <a:stretch/>
        </p:blipFill>
        <p:spPr bwMode="auto">
          <a:xfrm>
            <a:off x="235280" y="4940201"/>
            <a:ext cx="2307328" cy="6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Red Bull Brasi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521" y="5566824"/>
            <a:ext cx="1147146" cy="95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9224916" y="5080075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+mj-lt"/>
              </a:rPr>
              <a:t>Parceiros interessados:</a:t>
            </a:r>
            <a:endParaRPr lang="pt-BR" dirty="0">
              <a:latin typeface="+mj-l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10"/>
          <a:srcRect l="56334" t="24933" r="7205" b="6364"/>
          <a:stretch/>
        </p:blipFill>
        <p:spPr>
          <a:xfrm>
            <a:off x="9044209" y="1094873"/>
            <a:ext cx="2250631" cy="3373903"/>
          </a:xfrm>
          <a:prstGeom prst="rect">
            <a:avLst/>
          </a:prstGeom>
        </p:spPr>
      </p:pic>
      <p:pic>
        <p:nvPicPr>
          <p:cNvPr id="11" name="Dc6XvnlDA18"/>
          <p:cNvPicPr>
            <a:picLocks noRot="1" noChangeAspect="1"/>
          </p:cNvPicPr>
          <p:nvPr>
            <a:videoFile r:link="rId1"/>
          </p:nvPr>
        </p:nvPicPr>
        <p:blipFill rotWithShape="1">
          <a:blip r:embed="rId11"/>
          <a:srcRect t="12009" b="11851"/>
          <a:stretch/>
        </p:blipFill>
        <p:spPr>
          <a:xfrm>
            <a:off x="4061269" y="1225159"/>
            <a:ext cx="4572000" cy="2610852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055732" y="3968400"/>
            <a:ext cx="22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+mj-lt"/>
              </a:rPr>
              <a:t>155 </a:t>
            </a:r>
            <a:r>
              <a:rPr lang="pt-BR" dirty="0" err="1" smtClean="0">
                <a:latin typeface="+mj-lt"/>
              </a:rPr>
              <a:t>views</a:t>
            </a:r>
            <a:r>
              <a:rPr lang="pt-BR" dirty="0" smtClean="0">
                <a:latin typeface="+mj-lt"/>
              </a:rPr>
              <a:t> no </a:t>
            </a:r>
            <a:r>
              <a:rPr lang="pt-BR" dirty="0" err="1" smtClean="0">
                <a:latin typeface="+mj-lt"/>
              </a:rPr>
              <a:t>Youtube</a:t>
            </a:r>
            <a:endParaRPr lang="pt-BR" dirty="0">
              <a:latin typeface="+mj-lt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12"/>
          <a:srcRect l="17107" t="7938" r="18435" b="9892"/>
          <a:stretch/>
        </p:blipFill>
        <p:spPr>
          <a:xfrm>
            <a:off x="235280" y="1180147"/>
            <a:ext cx="3703204" cy="294668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745880" y="4176777"/>
            <a:ext cx="223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+mj-lt"/>
              </a:rPr>
              <a:t>327 </a:t>
            </a:r>
            <a:r>
              <a:rPr lang="pt-BR" dirty="0" err="1" smtClean="0">
                <a:latin typeface="+mj-lt"/>
              </a:rPr>
              <a:t>views</a:t>
            </a:r>
            <a:r>
              <a:rPr lang="pt-BR" dirty="0" smtClean="0">
                <a:latin typeface="+mj-lt"/>
              </a:rPr>
              <a:t> no </a:t>
            </a:r>
            <a:r>
              <a:rPr lang="pt-BR" dirty="0" err="1" smtClean="0">
                <a:latin typeface="+mj-lt"/>
              </a:rPr>
              <a:t>Iptv</a:t>
            </a:r>
            <a:r>
              <a:rPr lang="pt-BR" dirty="0" smtClean="0">
                <a:latin typeface="+mj-lt"/>
              </a:rPr>
              <a:t>-USP</a:t>
            </a:r>
            <a:endParaRPr lang="pt-BR" dirty="0">
              <a:latin typeface="+mj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044209" y="4411984"/>
            <a:ext cx="233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+mj-lt"/>
              </a:rPr>
              <a:t>470 </a:t>
            </a:r>
            <a:r>
              <a:rPr lang="pt-BR" dirty="0" err="1" smtClean="0">
                <a:latin typeface="+mj-lt"/>
              </a:rPr>
              <a:t>views</a:t>
            </a:r>
            <a:r>
              <a:rPr lang="pt-BR" dirty="0" smtClean="0">
                <a:latin typeface="+mj-lt"/>
              </a:rPr>
              <a:t> no </a:t>
            </a:r>
            <a:r>
              <a:rPr lang="pt-BR" dirty="0" err="1" smtClean="0">
                <a:latin typeface="+mj-lt"/>
              </a:rPr>
              <a:t>Facebook</a:t>
            </a:r>
            <a:endParaRPr lang="pt-BR" dirty="0">
              <a:latin typeface="+mj-lt"/>
            </a:endParaRPr>
          </a:p>
        </p:txBody>
      </p:sp>
      <p:pic>
        <p:nvPicPr>
          <p:cNvPr id="2050" name="Picture 2" descr="http://static1.squarespace.com/static/5328ded0e4b085a89f24f6df/t/5500fddae4b02c9014d1b67e/1426128361073/o-globo-logo-principal1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19" y="5064345"/>
            <a:ext cx="3365547" cy="65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http://cinegridbr.files.wordpress.com/2014/09/logo_agencia_fapesp.jpg?w=15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638" y="4967291"/>
            <a:ext cx="14287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74" y="5500771"/>
            <a:ext cx="944626" cy="1043024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219" y="5566824"/>
            <a:ext cx="1061899" cy="106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4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Study</a:t>
            </a:r>
            <a:r>
              <a:rPr lang="pt-BR" dirty="0" smtClean="0"/>
              <a:t> </a:t>
            </a:r>
            <a:r>
              <a:rPr lang="pt-BR" dirty="0" err="1" smtClean="0"/>
              <a:t>Group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2" name="Picture 4" descr="https://scontent-gru1-1.xx.fbcdn.net/hphotos-xft1/t31.0-8/11951675_1469682863361244_8289227170085090563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713" y="315063"/>
            <a:ext cx="4090415" cy="272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scontent-gru1-1.xx.fbcdn.net/hphotos-xpf1/v/t1.0-9/12011128_1469684203361110_2011678848166271385_n.jpg?oh=1fd870cb847fd66975fd1ebe33ce6c45&amp;oe=569AEB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747" y="3176227"/>
            <a:ext cx="2438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content-gru1-1.xx.fbcdn.net/hphotos-xfp1/t31.0-8/11953464_1469683740027823_234610528592375193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101682"/>
            <a:ext cx="5302201" cy="353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fbcdn-sphotos-f-a.akamaihd.net/hphotos-ak-xpt1/t31.0-8/11950353_1469126823416848_1936571402522204378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22" y="3591047"/>
            <a:ext cx="4207878" cy="280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86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VuRQNrFJkw"/>
          <p:cNvPicPr>
            <a:picLocks noRot="1" noChangeAspect="1"/>
          </p:cNvPicPr>
          <p:nvPr>
            <a:videoFile r:link="rId1"/>
          </p:nvPr>
        </p:nvPicPr>
        <p:blipFill rotWithShape="1">
          <a:blip r:embed="rId4"/>
          <a:srcRect t="12454" b="12583"/>
          <a:stretch/>
        </p:blipFill>
        <p:spPr>
          <a:xfrm>
            <a:off x="1320800" y="782320"/>
            <a:ext cx="9144000" cy="51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6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Feirinha de Problemas e Produtos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Disciplinas de Redes Móveis e Tópicos Avançados em  Comunicação</a:t>
            </a:r>
            <a:endParaRPr lang="pt-BR" dirty="0"/>
          </a:p>
        </p:txBody>
      </p:sp>
      <p:pic>
        <p:nvPicPr>
          <p:cNvPr id="5122" name="Picture 2" descr="Eug&amp;ecirc;nio Lysei, da Enal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884" y="1876817"/>
            <a:ext cx="341947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ictor Stabile, da Sanca Ven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3" y="2569007"/>
            <a:ext cx="341947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novo.cemeai.icmc.usp.br/images/noticias/pcp_pos/IMG_34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11880"/>
            <a:ext cx="5095998" cy="286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novo.cemeai.icmc.usp.br/cache/preview/26c9d61a4912566dbf72feb7b344c85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043" y="4599007"/>
            <a:ext cx="341947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8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Iniciativas Apoiadas</a:t>
            </a:r>
            <a:endParaRPr lang="pt-BR" dirty="0"/>
          </a:p>
        </p:txBody>
      </p:sp>
      <p:pic>
        <p:nvPicPr>
          <p:cNvPr id="6146" name="Picture 2" descr="http://icmc.usp.br/CMS/Noticias/Noticias/ImagemIcone/Perfil%20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6" y="1948874"/>
            <a:ext cx="3103418" cy="310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legal.icmc.usp.br/lib/exe/fetch.php?w=300&amp;tok=bb0786&amp;media=poster:goed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847" y="1722436"/>
            <a:ext cx="28575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9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sz="3600" dirty="0" smtClean="0"/>
          </a:p>
          <a:p>
            <a:pPr marL="0" indent="0" algn="ctr">
              <a:buNone/>
            </a:pPr>
            <a:endParaRPr lang="pt-BR" sz="3600" dirty="0"/>
          </a:p>
          <a:p>
            <a:pPr marL="0" indent="0" algn="ctr">
              <a:buNone/>
            </a:pPr>
            <a:r>
              <a:rPr lang="pt-BR" sz="3600" dirty="0" smtClean="0"/>
              <a:t>Trabalhar </a:t>
            </a:r>
            <a:r>
              <a:rPr lang="pt-BR" sz="3600" dirty="0"/>
              <a:t>como um interlocutor entre a academia e a indústria, promovendo interação entre pesquisadores e profissionais do Setor Produtivo.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210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22388"/>
            <a:ext cx="10515600" cy="1134209"/>
          </a:xfrm>
        </p:spPr>
        <p:txBody>
          <a:bodyPr/>
          <a:lstStyle/>
          <a:p>
            <a:pPr marL="0" indent="0">
              <a:buNone/>
            </a:pPr>
            <a:r>
              <a:rPr lang="pt-BR" sz="3200" dirty="0"/>
              <a:t>Ser um agente ativo no processo de formação de novos talentos em ciências matemáticas aplicadas.</a:t>
            </a:r>
          </a:p>
          <a:p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2547202" y="2977195"/>
            <a:ext cx="3240000" cy="3240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Educação e Difusão</a:t>
            </a:r>
          </a:p>
        </p:txBody>
      </p:sp>
      <p:sp>
        <p:nvSpPr>
          <p:cNvPr id="5" name="Elipse 4"/>
          <p:cNvSpPr/>
          <p:nvPr/>
        </p:nvSpPr>
        <p:spPr>
          <a:xfrm>
            <a:off x="6795674" y="2961919"/>
            <a:ext cx="3240000" cy="32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Transferência de Tecnologia</a:t>
            </a:r>
          </a:p>
        </p:txBody>
      </p:sp>
    </p:spTree>
    <p:extLst>
      <p:ext uri="{BB962C8B-B14F-4D97-AF65-F5344CB8AC3E}">
        <p14:creationId xmlns:p14="http://schemas.microsoft.com/office/powerpoint/2010/main" val="153097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na Área de Matemática</a:t>
            </a:r>
            <a:endParaRPr lang="pt-BR" dirty="0"/>
          </a:p>
        </p:txBody>
      </p:sp>
      <p:grpSp>
        <p:nvGrpSpPr>
          <p:cNvPr id="41" name="Grupo 40"/>
          <p:cNvGrpSpPr/>
          <p:nvPr/>
        </p:nvGrpSpPr>
        <p:grpSpPr>
          <a:xfrm>
            <a:off x="646634" y="1252996"/>
            <a:ext cx="3707330" cy="2304256"/>
            <a:chOff x="704148" y="1431104"/>
            <a:chExt cx="3707330" cy="2304256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704148" y="1431104"/>
              <a:ext cx="3675847" cy="2304256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113" y="3010581"/>
              <a:ext cx="1145213" cy="652771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8618" y="2544116"/>
              <a:ext cx="783394" cy="68718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1398" y="2475109"/>
              <a:ext cx="1028860" cy="468163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206" y="2506579"/>
              <a:ext cx="580709" cy="796733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711127" y="1503112"/>
              <a:ext cx="37003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dirty="0" smtClean="0">
                  <a:latin typeface="Haettenschweiler" panose="020B0706040902060204" pitchFamily="34" charset="0"/>
                </a:rPr>
                <a:t>Instituições com níveis internacionais de excelência</a:t>
              </a:r>
              <a:endParaRPr lang="pt-BR" sz="2800" dirty="0">
                <a:latin typeface="Haettenschweiler" panose="020B0706040902060204" pitchFamily="34" charset="0"/>
              </a:endParaRPr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6402092" y="1487023"/>
            <a:ext cx="4823481" cy="1584176"/>
            <a:chOff x="6523310" y="1513344"/>
            <a:chExt cx="4823481" cy="1584176"/>
          </a:xfrm>
        </p:grpSpPr>
        <p:sp>
          <p:nvSpPr>
            <p:cNvPr id="12" name="Retângulo de cantos arredondados 11"/>
            <p:cNvSpPr/>
            <p:nvPr/>
          </p:nvSpPr>
          <p:spPr>
            <a:xfrm>
              <a:off x="6523310" y="1513344"/>
              <a:ext cx="4743997" cy="1584176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6554710" y="1648258"/>
              <a:ext cx="4792081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800" dirty="0" smtClean="0">
                  <a:latin typeface="Haettenschweiler" panose="020B0706040902060204" pitchFamily="34" charset="0"/>
                </a:rPr>
                <a:t>Produção Significativa</a:t>
              </a:r>
            </a:p>
            <a:p>
              <a:r>
                <a:rPr lang="pt-BR" sz="2400" dirty="0" smtClean="0"/>
                <a:t>1,28 citações/artigo (média Brasil)</a:t>
              </a:r>
            </a:p>
            <a:p>
              <a:r>
                <a:rPr lang="pt-BR" sz="2400" dirty="0" smtClean="0"/>
                <a:t>1,44 citações/artigo (média Mundial)</a:t>
              </a:r>
              <a:endParaRPr lang="pt-BR" sz="2400" dirty="0"/>
            </a:p>
          </p:txBody>
        </p:sp>
      </p:grpSp>
      <p:sp>
        <p:nvSpPr>
          <p:cNvPr id="14" name="Retângulo 13"/>
          <p:cNvSpPr/>
          <p:nvPr/>
        </p:nvSpPr>
        <p:spPr>
          <a:xfrm>
            <a:off x="3335970" y="5329192"/>
            <a:ext cx="5256817" cy="1327020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335737" y="3919908"/>
            <a:ext cx="5256817" cy="132702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039" y="6147308"/>
            <a:ext cx="364888" cy="36488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797" y="4107626"/>
            <a:ext cx="593819" cy="36233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967" y="5488841"/>
            <a:ext cx="728666" cy="364333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74" y="5488841"/>
            <a:ext cx="523728" cy="364333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555" y="4107626"/>
            <a:ext cx="619776" cy="36233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586" y="4107625"/>
            <a:ext cx="543497" cy="362331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525" y="5488564"/>
            <a:ext cx="540033" cy="364887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95" y="6147309"/>
            <a:ext cx="547330" cy="364886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65" y="4653382"/>
            <a:ext cx="688184" cy="36433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9"/>
          <a:stretch/>
        </p:blipFill>
        <p:spPr>
          <a:xfrm>
            <a:off x="6079337" y="4107626"/>
            <a:ext cx="617206" cy="362330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4"/>
          <a:stretch/>
        </p:blipFill>
        <p:spPr>
          <a:xfrm>
            <a:off x="6775027" y="4653382"/>
            <a:ext cx="601319" cy="36433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53" y="6147308"/>
            <a:ext cx="571127" cy="364887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43" y="5488841"/>
            <a:ext cx="546499" cy="364333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82" y="5488841"/>
            <a:ext cx="647703" cy="364333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867" y="4653382"/>
            <a:ext cx="546500" cy="364333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84" y="4653382"/>
            <a:ext cx="539211" cy="364332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51" y="6147308"/>
            <a:ext cx="610973" cy="364887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12" y="4653382"/>
            <a:ext cx="546498" cy="364332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96" y="6147308"/>
            <a:ext cx="610973" cy="36488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71" y="4106625"/>
            <a:ext cx="514350" cy="364331"/>
          </a:xfrm>
          <a:prstGeom prst="rect">
            <a:avLst/>
          </a:prstGeom>
        </p:spPr>
      </p:pic>
      <p:pic>
        <p:nvPicPr>
          <p:cNvPr id="36" name="Picture 10" descr="http://www.mathunion.org/fileadmin/IMU/Logo/IMU-B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98" y="4567980"/>
            <a:ext cx="1408606" cy="135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aixaDeTexto 36"/>
          <p:cNvSpPr txBox="1"/>
          <p:nvPr/>
        </p:nvSpPr>
        <p:spPr>
          <a:xfrm>
            <a:off x="3335737" y="4377095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Franklin Gothic Medium" panose="020B0603020102020204" pitchFamily="34" charset="0"/>
              </a:rPr>
              <a:t>Grupo V</a:t>
            </a:r>
            <a:endParaRPr lang="pt-BR" dirty="0">
              <a:latin typeface="Franklin Gothic Medium" panose="020B0603020102020204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3335737" y="579211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Franklin Gothic Medium" panose="020B0603020102020204" pitchFamily="34" charset="0"/>
              </a:rPr>
              <a:t>Grupo IV</a:t>
            </a:r>
            <a:endParaRPr lang="pt-BR" dirty="0">
              <a:latin typeface="Franklin Gothic Medium" panose="020B0603020102020204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2292191" y="594155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Franklin Gothic Medium" panose="020B0603020102020204" pitchFamily="34" charset="0"/>
              </a:rPr>
              <a:t>IMU</a:t>
            </a:r>
            <a:endParaRPr lang="pt-BR" dirty="0">
              <a:latin typeface="Franklin Gothic Medium" panose="020B0603020102020204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4499141" y="3378291"/>
            <a:ext cx="2877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Haettenschweiler" panose="020B0706040902060204" pitchFamily="34" charset="0"/>
              </a:rPr>
              <a:t>Reconhecimento Mundial</a:t>
            </a:r>
            <a:endParaRPr lang="pt-BR" sz="2800" dirty="0"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19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thumb/1/17/BlankMap-World-noborders.png/1280px-BlankMap-World-noborders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0" y="1322388"/>
            <a:ext cx="11968891" cy="553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Centros Internacionais</a:t>
            </a:r>
            <a:endParaRPr lang="pt-BR" dirty="0"/>
          </a:p>
        </p:txBody>
      </p:sp>
      <p:sp>
        <p:nvSpPr>
          <p:cNvPr id="4" name="Estrela de 5 pontas 14"/>
          <p:cNvSpPr/>
          <p:nvPr/>
        </p:nvSpPr>
        <p:spPr>
          <a:xfrm>
            <a:off x="1842289" y="2536491"/>
            <a:ext cx="313455" cy="30422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5" name="Estrela de 5 pontas 15"/>
          <p:cNvSpPr/>
          <p:nvPr/>
        </p:nvSpPr>
        <p:spPr>
          <a:xfrm>
            <a:off x="10082006" y="5537099"/>
            <a:ext cx="311732" cy="30422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6" name="CaixaDeTexto 16"/>
          <p:cNvSpPr txBox="1">
            <a:spLocks noChangeArrowheads="1"/>
          </p:cNvSpPr>
          <p:nvPr/>
        </p:nvSpPr>
        <p:spPr bwMode="auto">
          <a:xfrm>
            <a:off x="905369" y="2450772"/>
            <a:ext cx="961031" cy="6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100" dirty="0"/>
              <a:t>IMA/MCIM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100" dirty="0"/>
              <a:t>Minnesota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100" dirty="0"/>
              <a:t>USA</a:t>
            </a:r>
          </a:p>
        </p:txBody>
      </p:sp>
      <p:sp>
        <p:nvSpPr>
          <p:cNvPr id="7" name="Estrela de 5 pontas 17"/>
          <p:cNvSpPr/>
          <p:nvPr/>
        </p:nvSpPr>
        <p:spPr>
          <a:xfrm>
            <a:off x="1777465" y="2761918"/>
            <a:ext cx="311732" cy="30590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8" name="CaixaDeTexto 18"/>
          <p:cNvSpPr txBox="1"/>
          <p:nvPr/>
        </p:nvSpPr>
        <p:spPr>
          <a:xfrm>
            <a:off x="1980693" y="2805619"/>
            <a:ext cx="943808" cy="6118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050" dirty="0"/>
              <a:t>CIM</a:t>
            </a:r>
          </a:p>
          <a:p>
            <a:pPr>
              <a:defRPr/>
            </a:pPr>
            <a:r>
              <a:rPr lang="pt-BR" sz="1050" dirty="0"/>
              <a:t>Wisconsin</a:t>
            </a:r>
          </a:p>
          <a:p>
            <a:pPr>
              <a:defRPr/>
            </a:pPr>
            <a:r>
              <a:rPr lang="pt-BR" sz="1050" dirty="0"/>
              <a:t>USA</a:t>
            </a:r>
          </a:p>
        </p:txBody>
      </p:sp>
      <p:sp>
        <p:nvSpPr>
          <p:cNvPr id="9" name="Estrela de 5 pontas 19"/>
          <p:cNvSpPr/>
          <p:nvPr/>
        </p:nvSpPr>
        <p:spPr>
          <a:xfrm>
            <a:off x="2164798" y="2830091"/>
            <a:ext cx="311733" cy="30590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10" name="CaixaDeTexto 20"/>
          <p:cNvSpPr txBox="1"/>
          <p:nvPr/>
        </p:nvSpPr>
        <p:spPr>
          <a:xfrm>
            <a:off x="2402472" y="2727562"/>
            <a:ext cx="1353711" cy="6101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050" dirty="0"/>
              <a:t>CIMS</a:t>
            </a:r>
          </a:p>
          <a:p>
            <a:pPr>
              <a:defRPr/>
            </a:pPr>
            <a:r>
              <a:rPr lang="pt-BR" sz="1050" dirty="0"/>
              <a:t>Massachusetts</a:t>
            </a:r>
          </a:p>
          <a:p>
            <a:pPr>
              <a:defRPr/>
            </a:pPr>
            <a:r>
              <a:rPr lang="pt-BR" sz="1050" dirty="0"/>
              <a:t>USA</a:t>
            </a:r>
          </a:p>
        </p:txBody>
      </p:sp>
      <p:sp>
        <p:nvSpPr>
          <p:cNvPr id="11" name="Estrela de 5 pontas 21"/>
          <p:cNvSpPr/>
          <p:nvPr/>
        </p:nvSpPr>
        <p:spPr>
          <a:xfrm>
            <a:off x="5304068" y="2084764"/>
            <a:ext cx="313455" cy="30422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12" name="CaixaDeTexto 22"/>
          <p:cNvSpPr txBox="1">
            <a:spLocks noChangeArrowheads="1"/>
          </p:cNvSpPr>
          <p:nvPr/>
        </p:nvSpPr>
        <p:spPr bwMode="auto">
          <a:xfrm>
            <a:off x="5357459" y="1647759"/>
            <a:ext cx="938641" cy="45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100"/>
              <a:t>ESGI/ECMI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100"/>
              <a:t>Denmark</a:t>
            </a:r>
          </a:p>
        </p:txBody>
      </p:sp>
      <p:sp>
        <p:nvSpPr>
          <p:cNvPr id="13" name="Estrela de 5 pontas 23"/>
          <p:cNvSpPr/>
          <p:nvPr/>
        </p:nvSpPr>
        <p:spPr>
          <a:xfrm>
            <a:off x="1097510" y="2255061"/>
            <a:ext cx="313455" cy="30590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CaixaDeTexto 24"/>
          <p:cNvSpPr txBox="1">
            <a:spLocks noChangeArrowheads="1"/>
          </p:cNvSpPr>
          <p:nvPr/>
        </p:nvSpPr>
        <p:spPr bwMode="auto">
          <a:xfrm>
            <a:off x="1280072" y="2135725"/>
            <a:ext cx="780192" cy="45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100" dirty="0"/>
              <a:t>MITACS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100" dirty="0"/>
              <a:t>Canada</a:t>
            </a:r>
          </a:p>
        </p:txBody>
      </p:sp>
      <p:sp>
        <p:nvSpPr>
          <p:cNvPr id="15" name="Estrela de 5 pontas 25"/>
          <p:cNvSpPr/>
          <p:nvPr/>
        </p:nvSpPr>
        <p:spPr>
          <a:xfrm>
            <a:off x="4897611" y="2236034"/>
            <a:ext cx="313455" cy="30590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16" name="CaixaDeTexto 26"/>
          <p:cNvSpPr txBox="1">
            <a:spLocks noChangeArrowheads="1"/>
          </p:cNvSpPr>
          <p:nvPr/>
        </p:nvSpPr>
        <p:spPr bwMode="auto">
          <a:xfrm>
            <a:off x="3803964" y="2136867"/>
            <a:ext cx="1241762" cy="6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100"/>
              <a:t>OCCAM/OCIAM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100"/>
              <a:t>            Oxford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100"/>
              <a:t>      UK</a:t>
            </a:r>
          </a:p>
        </p:txBody>
      </p:sp>
      <p:sp>
        <p:nvSpPr>
          <p:cNvPr id="17" name="Estrela de 5 pontas 28"/>
          <p:cNvSpPr/>
          <p:nvPr/>
        </p:nvSpPr>
        <p:spPr>
          <a:xfrm>
            <a:off x="5276512" y="2410836"/>
            <a:ext cx="311733" cy="30422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18" name="CaixaDeTexto 29"/>
          <p:cNvSpPr txBox="1">
            <a:spLocks noChangeArrowheads="1"/>
          </p:cNvSpPr>
          <p:nvPr/>
        </p:nvSpPr>
        <p:spPr bwMode="auto">
          <a:xfrm>
            <a:off x="5510742" y="2182249"/>
            <a:ext cx="1174594" cy="6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100"/>
              <a:t>              ITWM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100"/>
              <a:t>Germany</a:t>
            </a:r>
          </a:p>
        </p:txBody>
      </p:sp>
      <p:sp>
        <p:nvSpPr>
          <p:cNvPr id="19" name="Estrela de 5 pontas 30"/>
          <p:cNvSpPr/>
          <p:nvPr/>
        </p:nvSpPr>
        <p:spPr>
          <a:xfrm>
            <a:off x="4992336" y="2666316"/>
            <a:ext cx="311732" cy="30590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/>
          </a:p>
        </p:txBody>
      </p:sp>
      <p:sp>
        <p:nvSpPr>
          <p:cNvPr id="20" name="CaixaDeTexto 31"/>
          <p:cNvSpPr txBox="1">
            <a:spLocks noChangeArrowheads="1"/>
          </p:cNvSpPr>
          <p:nvPr/>
        </p:nvSpPr>
        <p:spPr bwMode="auto">
          <a:xfrm>
            <a:off x="5190398" y="2715058"/>
            <a:ext cx="756081" cy="45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100"/>
              <a:t>INRIA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100"/>
              <a:t>France</a:t>
            </a:r>
          </a:p>
        </p:txBody>
      </p:sp>
      <p:sp>
        <p:nvSpPr>
          <p:cNvPr id="21" name="CaixaDeTexto 32"/>
          <p:cNvSpPr txBox="1">
            <a:spLocks noChangeArrowheads="1"/>
          </p:cNvSpPr>
          <p:nvPr/>
        </p:nvSpPr>
        <p:spPr bwMode="auto">
          <a:xfrm>
            <a:off x="9119252" y="5370700"/>
            <a:ext cx="1040256" cy="6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100"/>
              <a:t>ANZIAM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100"/>
              <a:t>Australia and New Zealand</a:t>
            </a:r>
          </a:p>
        </p:txBody>
      </p:sp>
      <p:grpSp>
        <p:nvGrpSpPr>
          <p:cNvPr id="22" name="Group 2"/>
          <p:cNvGrpSpPr>
            <a:grpSpLocks/>
          </p:cNvGrpSpPr>
          <p:nvPr/>
        </p:nvGrpSpPr>
        <p:grpSpPr bwMode="auto">
          <a:xfrm>
            <a:off x="3053938" y="5149106"/>
            <a:ext cx="1040256" cy="596678"/>
            <a:chOff x="2771800" y="4665186"/>
            <a:chExt cx="958776" cy="564013"/>
          </a:xfrm>
        </p:grpSpPr>
        <p:sp>
          <p:nvSpPr>
            <p:cNvPr id="23" name="Estrela de 5 pontas 15"/>
            <p:cNvSpPr/>
            <p:nvPr/>
          </p:nvSpPr>
          <p:spPr>
            <a:xfrm>
              <a:off x="2794023" y="4665186"/>
              <a:ext cx="288903" cy="28756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4" name="CaixaDeTexto 32"/>
            <p:cNvSpPr txBox="1">
              <a:spLocks noChangeArrowheads="1"/>
            </p:cNvSpPr>
            <p:nvPr/>
          </p:nvSpPr>
          <p:spPr bwMode="auto">
            <a:xfrm>
              <a:off x="2771800" y="4798312"/>
              <a:ext cx="95877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100" dirty="0" err="1"/>
                <a:t>CeMEAI</a:t>
              </a:r>
              <a:endParaRPr lang="pt-BR" altLang="pt-BR" sz="11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100" dirty="0"/>
                <a:t>Brasil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051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CEPIDs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22388"/>
            <a:ext cx="3937000" cy="4854575"/>
          </a:xfrm>
        </p:spPr>
        <p:txBody>
          <a:bodyPr/>
          <a:lstStyle/>
          <a:p>
            <a:r>
              <a:rPr lang="pt-BR" dirty="0" smtClean="0"/>
              <a:t>Projetos Temáticos – 377</a:t>
            </a:r>
          </a:p>
          <a:p>
            <a:r>
              <a:rPr lang="pt-BR" dirty="0" err="1" smtClean="0"/>
              <a:t>CEPIDs</a:t>
            </a:r>
            <a:r>
              <a:rPr lang="pt-BR" dirty="0" smtClean="0"/>
              <a:t>  - 17 (11 na USP, 3 na USP São Carlos)</a:t>
            </a:r>
            <a:endParaRPr lang="pt-BR" dirty="0"/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3877636317"/>
              </p:ext>
            </p:extLst>
          </p:nvPr>
        </p:nvGraphicFramePr>
        <p:xfrm>
          <a:off x="4322619" y="111606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145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Instituições Parceiras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28" y="1633480"/>
            <a:ext cx="8664376" cy="532859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95" y="5278504"/>
            <a:ext cx="432048" cy="43204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167" y="5161872"/>
            <a:ext cx="331166" cy="4543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05" y="2579483"/>
            <a:ext cx="460262" cy="49415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10" y="3793720"/>
            <a:ext cx="693395" cy="31551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90" y="4657816"/>
            <a:ext cx="405379" cy="35559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389" y="5013412"/>
            <a:ext cx="436492" cy="43649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763" y="4011315"/>
            <a:ext cx="559794" cy="39472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37" y="3756335"/>
            <a:ext cx="528458" cy="18140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635" y="815152"/>
            <a:ext cx="1813116" cy="2752407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870252" y="-3175"/>
            <a:ext cx="1308100" cy="1636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19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CeMEAI</a:t>
            </a:r>
            <a:r>
              <a:rPr lang="pt-BR" dirty="0" smtClean="0"/>
              <a:t> no ICMC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2873" y="1801091"/>
            <a:ext cx="9587345" cy="45698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ICMC 35/141 (24,8%)</a:t>
            </a:r>
          </a:p>
          <a:p>
            <a:r>
              <a:rPr lang="pt-BR" dirty="0" smtClean="0"/>
              <a:t>SME 24/37 (64,9%)</a:t>
            </a:r>
          </a:p>
          <a:p>
            <a:r>
              <a:rPr lang="pt-BR" dirty="0" smtClean="0"/>
              <a:t>SCC 6/28 (21,4%)</a:t>
            </a:r>
          </a:p>
          <a:p>
            <a:r>
              <a:rPr lang="pt-BR" dirty="0" smtClean="0"/>
              <a:t>SSC 5/26 (19,2%)</a:t>
            </a:r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3979761"/>
              </p:ext>
            </p:extLst>
          </p:nvPr>
        </p:nvGraphicFramePr>
        <p:xfrm>
          <a:off x="2798618" y="659606"/>
          <a:ext cx="7195128" cy="3676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283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A371321C-A68E-4AA5-8B13-7F989D5870AF}" vid="{39C066B8-CAE8-4B82-9712-51A1261ECB7E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CeMEAI_pt</Template>
  <TotalTime>429</TotalTime>
  <Words>778</Words>
  <Application>Microsoft Office PowerPoint</Application>
  <PresentationFormat>Widescreen</PresentationFormat>
  <Paragraphs>174</Paragraphs>
  <Slides>26</Slides>
  <Notes>10</Notes>
  <HiddenSlides>0</HiddenSlides>
  <MMClips>3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Franklin Gothic Medium</vt:lpstr>
      <vt:lpstr>Haettenschweiler</vt:lpstr>
      <vt:lpstr>Tw Cen MT Condensed</vt:lpstr>
      <vt:lpstr>Tema do Office</vt:lpstr>
      <vt:lpstr>José Alberto Cuminato</vt:lpstr>
      <vt:lpstr>Objetivo geral</vt:lpstr>
      <vt:lpstr>Missão</vt:lpstr>
      <vt:lpstr>Foco</vt:lpstr>
      <vt:lpstr>Contexto na Área de Matemática</vt:lpstr>
      <vt:lpstr>Centros Internacionais</vt:lpstr>
      <vt:lpstr>CEPIDs</vt:lpstr>
      <vt:lpstr>Instituições Parceiras</vt:lpstr>
      <vt:lpstr>CeMEAI no ICMC</vt:lpstr>
      <vt:lpstr>Áreas de Pesquisa</vt:lpstr>
      <vt:lpstr>Apresentação do PowerPoint</vt:lpstr>
      <vt:lpstr>Apresentação do PowerPoint</vt:lpstr>
      <vt:lpstr>Otimização Aplicada</vt:lpstr>
      <vt:lpstr>Otimização e Pesquisa Operacional no ICMC</vt:lpstr>
      <vt:lpstr>Mecânica dos Fluidos Computacional</vt:lpstr>
      <vt:lpstr>Mecânica dos Fluidos Computacional no ICMC</vt:lpstr>
      <vt:lpstr>Análise de Risco</vt:lpstr>
      <vt:lpstr>Análise de Risco no ICMC</vt:lpstr>
      <vt:lpstr>Inteligência Computacional</vt:lpstr>
      <vt:lpstr>Inteligência Computacional no ICMC</vt:lpstr>
      <vt:lpstr>Contato com Indústria</vt:lpstr>
      <vt:lpstr>Exemplo – i-Sports</vt:lpstr>
      <vt:lpstr>Study Group</vt:lpstr>
      <vt:lpstr>Apresentação do PowerPoint</vt:lpstr>
      <vt:lpstr>Feirinha de Problemas e Produtos</vt:lpstr>
      <vt:lpstr>Outras Iniciativas Apoiadas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Gustavo</dc:creator>
  <cp:lastModifiedBy>aula</cp:lastModifiedBy>
  <cp:revision>13</cp:revision>
  <dcterms:created xsi:type="dcterms:W3CDTF">2016-03-01T11:20:12Z</dcterms:created>
  <dcterms:modified xsi:type="dcterms:W3CDTF">2016-04-28T17:12:04Z</dcterms:modified>
</cp:coreProperties>
</file>